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Roboto"/>
      <p:regular r:id="rId31"/>
      <p:bold r:id="rId32"/>
      <p:italic r:id="rId33"/>
      <p:boldItalic r:id="rId34"/>
    </p:embeddedFont>
    <p:embeddedFont>
      <p:font typeface="Nunito"/>
      <p:regular r:id="rId35"/>
      <p:bold r:id="rId36"/>
      <p:italic r:id="rId37"/>
      <p:boldItalic r:id="rId38"/>
    </p:embeddedFont>
    <p:embeddedFont>
      <p:font typeface="Abril Fatface"/>
      <p:regular r:id="rId39"/>
    </p:embeddedFont>
    <p:embeddedFont>
      <p:font typeface="Montserrat"/>
      <p:regular r:id="rId40"/>
      <p:bold r:id="rId41"/>
      <p:italic r:id="rId42"/>
      <p:boldItalic r:id="rId43"/>
    </p:embeddedFont>
    <p:embeddedFont>
      <p:font typeface="Lato"/>
      <p:regular r:id="rId44"/>
      <p:bold r:id="rId45"/>
      <p:italic r:id="rId46"/>
      <p:boldItalic r:id="rId47"/>
    </p:embeddedFont>
    <p:embeddedFont>
      <p:font typeface="Average"/>
      <p:regular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49" roundtripDataSignature="AMtx7mi4JqlEGC72fGbPn5Lik5iLYlIMz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2F7432D-22FE-41C0-993D-F4DDD3433DFE}">
  <a:tblStyle styleId="{72F7432D-22FE-41C0-993D-F4DDD3433DFE}"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regular.fntdata"/><Relationship Id="rId42" Type="http://schemas.openxmlformats.org/officeDocument/2006/relationships/font" Target="fonts/Montserrat-italic.fntdata"/><Relationship Id="rId41" Type="http://schemas.openxmlformats.org/officeDocument/2006/relationships/font" Target="fonts/Montserrat-bold.fntdata"/><Relationship Id="rId44" Type="http://schemas.openxmlformats.org/officeDocument/2006/relationships/font" Target="fonts/Lato-regular.fntdata"/><Relationship Id="rId43" Type="http://schemas.openxmlformats.org/officeDocument/2006/relationships/font" Target="fonts/Montserrat-boldItalic.fntdata"/><Relationship Id="rId46" Type="http://schemas.openxmlformats.org/officeDocument/2006/relationships/font" Target="fonts/Lato-italic.fntdata"/><Relationship Id="rId45"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Average-regular.fntdata"/><Relationship Id="rId47" Type="http://schemas.openxmlformats.org/officeDocument/2006/relationships/font" Target="fonts/Lato-boldItalic.fntdata"/><Relationship Id="rId49" Type="http://customschemas.google.com/relationships/presentationmetadata" Target="meta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regular.fntdata"/><Relationship Id="rId30" Type="http://schemas.openxmlformats.org/officeDocument/2006/relationships/slide" Target="slides/slide24.xml"/><Relationship Id="rId33" Type="http://schemas.openxmlformats.org/officeDocument/2006/relationships/font" Target="fonts/Roboto-italic.fntdata"/><Relationship Id="rId32" Type="http://schemas.openxmlformats.org/officeDocument/2006/relationships/font" Target="fonts/Roboto-bold.fntdata"/><Relationship Id="rId35" Type="http://schemas.openxmlformats.org/officeDocument/2006/relationships/font" Target="fonts/Nunito-regular.fntdata"/><Relationship Id="rId34" Type="http://schemas.openxmlformats.org/officeDocument/2006/relationships/font" Target="fonts/Roboto-boldItalic.fntdata"/><Relationship Id="rId37" Type="http://schemas.openxmlformats.org/officeDocument/2006/relationships/font" Target="fonts/Nunito-italic.fntdata"/><Relationship Id="rId36" Type="http://schemas.openxmlformats.org/officeDocument/2006/relationships/font" Target="fonts/Nunito-bold.fntdata"/><Relationship Id="rId39" Type="http://schemas.openxmlformats.org/officeDocument/2006/relationships/font" Target="fonts/AbrilFatface-regular.fntdata"/><Relationship Id="rId38" Type="http://schemas.openxmlformats.org/officeDocument/2006/relationships/font" Target="fonts/Nunito-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 Id="rId6" Type="http://schemas.openxmlformats.org/officeDocument/2006/relationships/slide" Target="/ppt/slides/slide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7"/>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7"/>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7"/>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7"/>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 name="Google Shape;14;p27"/>
          <p:cNvGrpSpPr/>
          <p:nvPr/>
        </p:nvGrpSpPr>
        <p:grpSpPr>
          <a:xfrm>
            <a:off x="255200" y="592"/>
            <a:ext cx="2250363" cy="1044300"/>
            <a:chOff x="255200" y="592"/>
            <a:chExt cx="2250363" cy="1044300"/>
          </a:xfrm>
        </p:grpSpPr>
        <p:sp>
          <p:nvSpPr>
            <p:cNvPr id="15" name="Google Shape;15;p27"/>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7"/>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7"/>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 name="Google Shape;18;p27"/>
          <p:cNvGrpSpPr/>
          <p:nvPr/>
        </p:nvGrpSpPr>
        <p:grpSpPr>
          <a:xfrm>
            <a:off x="905395" y="592"/>
            <a:ext cx="2250363" cy="1044300"/>
            <a:chOff x="905395" y="592"/>
            <a:chExt cx="2250363" cy="1044300"/>
          </a:xfrm>
        </p:grpSpPr>
        <p:sp>
          <p:nvSpPr>
            <p:cNvPr id="19" name="Google Shape;19;p27"/>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7"/>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7"/>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 name="Google Shape;22;p27"/>
          <p:cNvGrpSpPr/>
          <p:nvPr/>
        </p:nvGrpSpPr>
        <p:grpSpPr>
          <a:xfrm>
            <a:off x="7057468" y="5088"/>
            <a:ext cx="1851282" cy="752108"/>
            <a:chOff x="6917201" y="0"/>
            <a:chExt cx="2227777" cy="863400"/>
          </a:xfrm>
        </p:grpSpPr>
        <p:sp>
          <p:nvSpPr>
            <p:cNvPr id="23" name="Google Shape;23;p27"/>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7"/>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7"/>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 name="Google Shape;26;p27"/>
          <p:cNvGrpSpPr/>
          <p:nvPr/>
        </p:nvGrpSpPr>
        <p:grpSpPr>
          <a:xfrm>
            <a:off x="6553032" y="4217852"/>
            <a:ext cx="2389068" cy="925737"/>
            <a:chOff x="6917201" y="0"/>
            <a:chExt cx="2227777" cy="863400"/>
          </a:xfrm>
        </p:grpSpPr>
        <p:sp>
          <p:nvSpPr>
            <p:cNvPr id="27" name="Google Shape;27;p27"/>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7"/>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7"/>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 name="Google Shape;30;p27"/>
          <p:cNvGrpSpPr/>
          <p:nvPr/>
        </p:nvGrpSpPr>
        <p:grpSpPr>
          <a:xfrm>
            <a:off x="199149" y="4055652"/>
            <a:ext cx="2795413" cy="1083308"/>
            <a:chOff x="6917201" y="0"/>
            <a:chExt cx="2227777" cy="863400"/>
          </a:xfrm>
        </p:grpSpPr>
        <p:sp>
          <p:nvSpPr>
            <p:cNvPr id="31" name="Google Shape;31;p27"/>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7"/>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7"/>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 name="Google Shape;34;p27"/>
          <p:cNvSpPr txBox="1"/>
          <p:nvPr>
            <p:ph type="ctrTitle"/>
          </p:nvPr>
        </p:nvSpPr>
        <p:spPr>
          <a:xfrm>
            <a:off x="1858703" y="1822833"/>
            <a:ext cx="5361300" cy="1448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35" name="Google Shape;35;p27"/>
          <p:cNvSpPr txBox="1"/>
          <p:nvPr>
            <p:ph idx="1" type="subTitle"/>
          </p:nvPr>
        </p:nvSpPr>
        <p:spPr>
          <a:xfrm>
            <a:off x="1858700" y="3413158"/>
            <a:ext cx="5361300" cy="52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7"/>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25" name="Shape 125"/>
        <p:cNvGrpSpPr/>
        <p:nvPr/>
      </p:nvGrpSpPr>
      <p:grpSpPr>
        <a:xfrm>
          <a:off x="0" y="0"/>
          <a:ext cx="0" cy="0"/>
          <a:chOff x="0" y="0"/>
          <a:chExt cx="0" cy="0"/>
        </a:xfrm>
      </p:grpSpPr>
      <p:sp>
        <p:nvSpPr>
          <p:cNvPr id="126" name="Google Shape;126;p36"/>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36"/>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3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36"/>
          <p:cNvSpPr txBox="1"/>
          <p:nvPr>
            <p:ph idx="1" type="body"/>
          </p:nvPr>
        </p:nvSpPr>
        <p:spPr>
          <a:xfrm>
            <a:off x="328025" y="4163500"/>
            <a:ext cx="7415100" cy="6051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30" name="Google Shape;130;p36"/>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31" name="Shape 131"/>
        <p:cNvGrpSpPr/>
        <p:nvPr/>
      </p:nvGrpSpPr>
      <p:grpSpPr>
        <a:xfrm>
          <a:off x="0" y="0"/>
          <a:ext cx="0" cy="0"/>
          <a:chOff x="0" y="0"/>
          <a:chExt cx="0" cy="0"/>
        </a:xfrm>
      </p:grpSpPr>
      <p:sp>
        <p:nvSpPr>
          <p:cNvPr id="132" name="Google Shape;132;p37"/>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3" name="Google Shape;133;p37"/>
          <p:cNvGrpSpPr/>
          <p:nvPr/>
        </p:nvGrpSpPr>
        <p:grpSpPr>
          <a:xfrm>
            <a:off x="5959222" y="4119576"/>
            <a:ext cx="2520951" cy="1024165"/>
            <a:chOff x="6917201" y="0"/>
            <a:chExt cx="2227777" cy="863400"/>
          </a:xfrm>
        </p:grpSpPr>
        <p:sp>
          <p:nvSpPr>
            <p:cNvPr id="134" name="Google Shape;134;p37"/>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37"/>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37"/>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7" name="Google Shape;137;p37"/>
          <p:cNvGrpSpPr/>
          <p:nvPr/>
        </p:nvGrpSpPr>
        <p:grpSpPr>
          <a:xfrm>
            <a:off x="199149" y="2"/>
            <a:ext cx="2795413" cy="1083308"/>
            <a:chOff x="6917201" y="0"/>
            <a:chExt cx="2227777" cy="863400"/>
          </a:xfrm>
        </p:grpSpPr>
        <p:sp>
          <p:nvSpPr>
            <p:cNvPr id="138" name="Google Shape;138;p37"/>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37"/>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37"/>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1" name="Google Shape;141;p37"/>
          <p:cNvSpPr txBox="1"/>
          <p:nvPr>
            <p:ph hasCustomPrompt="1" type="title"/>
          </p:nvPr>
        </p:nvSpPr>
        <p:spPr>
          <a:xfrm>
            <a:off x="1385850" y="1383850"/>
            <a:ext cx="6372300" cy="137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8600"/>
              <a:buNone/>
              <a:defRPr sz="8600">
                <a:solidFill>
                  <a:schemeClr val="dk2"/>
                </a:solidFill>
              </a:defRPr>
            </a:lvl1pPr>
            <a:lvl2pPr lvl="1" algn="ctr">
              <a:lnSpc>
                <a:spcPct val="100000"/>
              </a:lnSpc>
              <a:spcBef>
                <a:spcPts val="0"/>
              </a:spcBef>
              <a:spcAft>
                <a:spcPts val="0"/>
              </a:spcAft>
              <a:buClr>
                <a:schemeClr val="dk2"/>
              </a:buClr>
              <a:buSzPts val="8600"/>
              <a:buNone/>
              <a:defRPr sz="8600">
                <a:solidFill>
                  <a:schemeClr val="dk2"/>
                </a:solidFill>
              </a:defRPr>
            </a:lvl2pPr>
            <a:lvl3pPr lvl="2" algn="ctr">
              <a:lnSpc>
                <a:spcPct val="100000"/>
              </a:lnSpc>
              <a:spcBef>
                <a:spcPts val="0"/>
              </a:spcBef>
              <a:spcAft>
                <a:spcPts val="0"/>
              </a:spcAft>
              <a:buClr>
                <a:schemeClr val="dk2"/>
              </a:buClr>
              <a:buSzPts val="8600"/>
              <a:buNone/>
              <a:defRPr sz="8600">
                <a:solidFill>
                  <a:schemeClr val="dk2"/>
                </a:solidFill>
              </a:defRPr>
            </a:lvl3pPr>
            <a:lvl4pPr lvl="3" algn="ctr">
              <a:lnSpc>
                <a:spcPct val="100000"/>
              </a:lnSpc>
              <a:spcBef>
                <a:spcPts val="0"/>
              </a:spcBef>
              <a:spcAft>
                <a:spcPts val="0"/>
              </a:spcAft>
              <a:buClr>
                <a:schemeClr val="dk2"/>
              </a:buClr>
              <a:buSzPts val="8600"/>
              <a:buNone/>
              <a:defRPr sz="8600">
                <a:solidFill>
                  <a:schemeClr val="dk2"/>
                </a:solidFill>
              </a:defRPr>
            </a:lvl4pPr>
            <a:lvl5pPr lvl="4" algn="ctr">
              <a:lnSpc>
                <a:spcPct val="100000"/>
              </a:lnSpc>
              <a:spcBef>
                <a:spcPts val="0"/>
              </a:spcBef>
              <a:spcAft>
                <a:spcPts val="0"/>
              </a:spcAft>
              <a:buClr>
                <a:schemeClr val="dk2"/>
              </a:buClr>
              <a:buSzPts val="8600"/>
              <a:buNone/>
              <a:defRPr sz="8600">
                <a:solidFill>
                  <a:schemeClr val="dk2"/>
                </a:solidFill>
              </a:defRPr>
            </a:lvl5pPr>
            <a:lvl6pPr lvl="5" algn="ctr">
              <a:lnSpc>
                <a:spcPct val="100000"/>
              </a:lnSpc>
              <a:spcBef>
                <a:spcPts val="0"/>
              </a:spcBef>
              <a:spcAft>
                <a:spcPts val="0"/>
              </a:spcAft>
              <a:buClr>
                <a:schemeClr val="dk2"/>
              </a:buClr>
              <a:buSzPts val="8600"/>
              <a:buNone/>
              <a:defRPr sz="8600">
                <a:solidFill>
                  <a:schemeClr val="dk2"/>
                </a:solidFill>
              </a:defRPr>
            </a:lvl6pPr>
            <a:lvl7pPr lvl="6" algn="ctr">
              <a:lnSpc>
                <a:spcPct val="100000"/>
              </a:lnSpc>
              <a:spcBef>
                <a:spcPts val="0"/>
              </a:spcBef>
              <a:spcAft>
                <a:spcPts val="0"/>
              </a:spcAft>
              <a:buClr>
                <a:schemeClr val="dk2"/>
              </a:buClr>
              <a:buSzPts val="8600"/>
              <a:buNone/>
              <a:defRPr sz="8600">
                <a:solidFill>
                  <a:schemeClr val="dk2"/>
                </a:solidFill>
              </a:defRPr>
            </a:lvl7pPr>
            <a:lvl8pPr lvl="7" algn="ctr">
              <a:lnSpc>
                <a:spcPct val="100000"/>
              </a:lnSpc>
              <a:spcBef>
                <a:spcPts val="0"/>
              </a:spcBef>
              <a:spcAft>
                <a:spcPts val="0"/>
              </a:spcAft>
              <a:buClr>
                <a:schemeClr val="dk2"/>
              </a:buClr>
              <a:buSzPts val="8600"/>
              <a:buNone/>
              <a:defRPr sz="8600">
                <a:solidFill>
                  <a:schemeClr val="dk2"/>
                </a:solidFill>
              </a:defRPr>
            </a:lvl8pPr>
            <a:lvl9pPr lvl="8" algn="ctr">
              <a:lnSpc>
                <a:spcPct val="100000"/>
              </a:lnSpc>
              <a:spcBef>
                <a:spcPts val="0"/>
              </a:spcBef>
              <a:spcAft>
                <a:spcPts val="0"/>
              </a:spcAft>
              <a:buClr>
                <a:schemeClr val="dk2"/>
              </a:buClr>
              <a:buSzPts val="8600"/>
              <a:buNone/>
              <a:defRPr sz="8600">
                <a:solidFill>
                  <a:schemeClr val="dk2"/>
                </a:solidFill>
              </a:defRPr>
            </a:lvl9pPr>
          </a:lstStyle>
          <a:p>
            <a:r>
              <a:t>xx%</a:t>
            </a:r>
          </a:p>
        </p:txBody>
      </p:sp>
      <p:sp>
        <p:nvSpPr>
          <p:cNvPr id="142" name="Google Shape;142;p37"/>
          <p:cNvSpPr txBox="1"/>
          <p:nvPr>
            <p:ph idx="1" type="body"/>
          </p:nvPr>
        </p:nvSpPr>
        <p:spPr>
          <a:xfrm>
            <a:off x="1385850" y="2863850"/>
            <a:ext cx="6372300" cy="641100"/>
          </a:xfrm>
          <a:prstGeom prst="rect">
            <a:avLst/>
          </a:prstGeom>
          <a:noFill/>
          <a:ln>
            <a:noFill/>
          </a:ln>
        </p:spPr>
        <p:txBody>
          <a:bodyPr anchorCtr="0" anchor="t" bIns="91425" lIns="91425" spcFirstLastPara="1" rIns="91425" wrap="square" tIns="91425">
            <a:noAutofit/>
          </a:bodyPr>
          <a:lstStyle>
            <a:lvl1pPr indent="-311150" lvl="0" marL="457200" algn="ctr">
              <a:lnSpc>
                <a:spcPct val="115000"/>
              </a:lnSpc>
              <a:spcBef>
                <a:spcPts val="0"/>
              </a:spcBef>
              <a:spcAft>
                <a:spcPts val="0"/>
              </a:spcAft>
              <a:buSzPts val="1300"/>
              <a:buChar char="●"/>
              <a:defRPr/>
            </a:lvl1pPr>
            <a:lvl2pPr indent="-298450" lvl="1" marL="914400" algn="ctr">
              <a:lnSpc>
                <a:spcPct val="115000"/>
              </a:lnSpc>
              <a:spcBef>
                <a:spcPts val="1600"/>
              </a:spcBef>
              <a:spcAft>
                <a:spcPts val="0"/>
              </a:spcAft>
              <a:buSzPts val="1100"/>
              <a:buChar char="○"/>
              <a:defRPr/>
            </a:lvl2pPr>
            <a:lvl3pPr indent="-298450" lvl="2" marL="1371600" algn="ctr">
              <a:lnSpc>
                <a:spcPct val="115000"/>
              </a:lnSpc>
              <a:spcBef>
                <a:spcPts val="1600"/>
              </a:spcBef>
              <a:spcAft>
                <a:spcPts val="0"/>
              </a:spcAft>
              <a:buSzPts val="1100"/>
              <a:buChar char="■"/>
              <a:defRPr/>
            </a:lvl3pPr>
            <a:lvl4pPr indent="-298450" lvl="3" marL="1828800" algn="ctr">
              <a:lnSpc>
                <a:spcPct val="115000"/>
              </a:lnSpc>
              <a:spcBef>
                <a:spcPts val="1600"/>
              </a:spcBef>
              <a:spcAft>
                <a:spcPts val="0"/>
              </a:spcAft>
              <a:buSzPts val="1100"/>
              <a:buChar char="●"/>
              <a:defRPr/>
            </a:lvl4pPr>
            <a:lvl5pPr indent="-298450" lvl="4" marL="2286000" algn="ctr">
              <a:lnSpc>
                <a:spcPct val="115000"/>
              </a:lnSpc>
              <a:spcBef>
                <a:spcPts val="1600"/>
              </a:spcBef>
              <a:spcAft>
                <a:spcPts val="0"/>
              </a:spcAft>
              <a:buSzPts val="1100"/>
              <a:buChar char="○"/>
              <a:defRPr/>
            </a:lvl5pPr>
            <a:lvl6pPr indent="-298450" lvl="5" marL="2743200" algn="ctr">
              <a:lnSpc>
                <a:spcPct val="115000"/>
              </a:lnSpc>
              <a:spcBef>
                <a:spcPts val="1600"/>
              </a:spcBef>
              <a:spcAft>
                <a:spcPts val="0"/>
              </a:spcAft>
              <a:buSzPts val="1100"/>
              <a:buChar char="■"/>
              <a:defRPr/>
            </a:lvl6pPr>
            <a:lvl7pPr indent="-298450" lvl="6" marL="3200400" algn="ctr">
              <a:lnSpc>
                <a:spcPct val="115000"/>
              </a:lnSpc>
              <a:spcBef>
                <a:spcPts val="1600"/>
              </a:spcBef>
              <a:spcAft>
                <a:spcPts val="0"/>
              </a:spcAft>
              <a:buSzPts val="1100"/>
              <a:buChar char="●"/>
              <a:defRPr/>
            </a:lvl7pPr>
            <a:lvl8pPr indent="-298450" lvl="7" marL="3657600" algn="ctr">
              <a:lnSpc>
                <a:spcPct val="115000"/>
              </a:lnSpc>
              <a:spcBef>
                <a:spcPts val="1600"/>
              </a:spcBef>
              <a:spcAft>
                <a:spcPts val="0"/>
              </a:spcAft>
              <a:buSzPts val="1100"/>
              <a:buChar char="○"/>
              <a:defRPr/>
            </a:lvl8pPr>
            <a:lvl9pPr indent="-298450" lvl="8" marL="4114800" algn="ctr">
              <a:lnSpc>
                <a:spcPct val="115000"/>
              </a:lnSpc>
              <a:spcBef>
                <a:spcPts val="1600"/>
              </a:spcBef>
              <a:spcAft>
                <a:spcPts val="1600"/>
              </a:spcAft>
              <a:buSzPts val="1100"/>
              <a:buChar char="■"/>
              <a:defRPr/>
            </a:lvl9pPr>
          </a:lstStyle>
          <a:p/>
        </p:txBody>
      </p:sp>
      <p:sp>
        <p:nvSpPr>
          <p:cNvPr id="143" name="Google Shape;143;p37"/>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4" name="Shape 144"/>
        <p:cNvGrpSpPr/>
        <p:nvPr/>
      </p:nvGrpSpPr>
      <p:grpSpPr>
        <a:xfrm>
          <a:off x="0" y="0"/>
          <a:ext cx="0" cy="0"/>
          <a:chOff x="0" y="0"/>
          <a:chExt cx="0" cy="0"/>
        </a:xfrm>
      </p:grpSpPr>
      <p:sp>
        <p:nvSpPr>
          <p:cNvPr id="145" name="Google Shape;145;p38"/>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146" name="Shape 146"/>
        <p:cNvGrpSpPr/>
        <p:nvPr/>
      </p:nvGrpSpPr>
      <p:grpSpPr>
        <a:xfrm>
          <a:off x="0" y="0"/>
          <a:ext cx="0" cy="0"/>
          <a:chOff x="0" y="0"/>
          <a:chExt cx="0" cy="0"/>
        </a:xfrm>
      </p:grpSpPr>
      <p:sp>
        <p:nvSpPr>
          <p:cNvPr id="147" name="Google Shape;147;p39"/>
          <p:cNvSpPr txBox="1"/>
          <p:nvPr>
            <p:ph type="title"/>
          </p:nvPr>
        </p:nvSpPr>
        <p:spPr>
          <a:xfrm>
            <a:off x="702850" y="1708619"/>
            <a:ext cx="3333300" cy="147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48" name="Google Shape;148;p39"/>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3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39">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39">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39">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3" name="Google Shape;153;p39"/>
          <p:cNvGrpSpPr/>
          <p:nvPr/>
        </p:nvGrpSpPr>
        <p:grpSpPr>
          <a:xfrm>
            <a:off x="0" y="381001"/>
            <a:ext cx="1037850" cy="1016288"/>
            <a:chOff x="0" y="381001"/>
            <a:chExt cx="1037850" cy="1016288"/>
          </a:xfrm>
        </p:grpSpPr>
        <p:sp>
          <p:nvSpPr>
            <p:cNvPr id="154" name="Google Shape;154;p3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3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6" name="Google Shape;156;p39"/>
          <p:cNvSpPr txBox="1"/>
          <p:nvPr>
            <p:ph idx="2" type="title"/>
          </p:nvPr>
        </p:nvSpPr>
        <p:spPr>
          <a:xfrm>
            <a:off x="1297500" y="459490"/>
            <a:ext cx="3005700" cy="51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157" name="Google Shape;157;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
        <p:nvSpPr>
          <p:cNvPr id="158" name="Google Shape;158;p39"/>
          <p:cNvSpPr txBox="1"/>
          <p:nvPr>
            <p:ph idx="1" type="body"/>
          </p:nvPr>
        </p:nvSpPr>
        <p:spPr>
          <a:xfrm>
            <a:off x="702850" y="3625275"/>
            <a:ext cx="3333300" cy="7653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0"/>
              </a:spcBef>
              <a:spcAft>
                <a:spcPts val="0"/>
              </a:spcAft>
              <a:buClr>
                <a:schemeClr val="dk1"/>
              </a:buClr>
              <a:buSzPts val="1100"/>
              <a:buChar char="●"/>
              <a:defRPr sz="1100">
                <a:solidFill>
                  <a:schemeClr val="dk1"/>
                </a:solidFill>
              </a:defRPr>
            </a:lvl1pPr>
            <a:lvl2pPr indent="-298450" lvl="1" marL="914400" algn="l">
              <a:lnSpc>
                <a:spcPct val="115000"/>
              </a:lnSpc>
              <a:spcBef>
                <a:spcPts val="1600"/>
              </a:spcBef>
              <a:spcAft>
                <a:spcPts val="0"/>
              </a:spcAft>
              <a:buClr>
                <a:schemeClr val="dk1"/>
              </a:buClr>
              <a:buSzPts val="1100"/>
              <a:buChar char="○"/>
              <a:defRPr>
                <a:solidFill>
                  <a:schemeClr val="dk1"/>
                </a:solidFill>
              </a:defRPr>
            </a:lvl2pPr>
            <a:lvl3pPr indent="-298450" lvl="2" marL="1371600" algn="l">
              <a:lnSpc>
                <a:spcPct val="115000"/>
              </a:lnSpc>
              <a:spcBef>
                <a:spcPts val="1600"/>
              </a:spcBef>
              <a:spcAft>
                <a:spcPts val="0"/>
              </a:spcAft>
              <a:buClr>
                <a:schemeClr val="dk1"/>
              </a:buClr>
              <a:buSzPts val="1100"/>
              <a:buChar char="■"/>
              <a:defRPr>
                <a:solidFill>
                  <a:schemeClr val="dk1"/>
                </a:solidFill>
              </a:defRPr>
            </a:lvl3pPr>
            <a:lvl4pPr indent="-298450" lvl="3" marL="1828800" algn="l">
              <a:lnSpc>
                <a:spcPct val="115000"/>
              </a:lnSpc>
              <a:spcBef>
                <a:spcPts val="1600"/>
              </a:spcBef>
              <a:spcAft>
                <a:spcPts val="0"/>
              </a:spcAft>
              <a:buClr>
                <a:schemeClr val="dk1"/>
              </a:buClr>
              <a:buSzPts val="1100"/>
              <a:buChar char="●"/>
              <a:defRPr>
                <a:solidFill>
                  <a:schemeClr val="dk1"/>
                </a:solidFill>
              </a:defRPr>
            </a:lvl4pPr>
            <a:lvl5pPr indent="-298450" lvl="4" marL="2286000" algn="l">
              <a:lnSpc>
                <a:spcPct val="115000"/>
              </a:lnSpc>
              <a:spcBef>
                <a:spcPts val="1600"/>
              </a:spcBef>
              <a:spcAft>
                <a:spcPts val="0"/>
              </a:spcAft>
              <a:buClr>
                <a:schemeClr val="dk1"/>
              </a:buClr>
              <a:buSzPts val="1100"/>
              <a:buChar char="○"/>
              <a:defRPr>
                <a:solidFill>
                  <a:schemeClr val="dk1"/>
                </a:solidFill>
              </a:defRPr>
            </a:lvl5pPr>
            <a:lvl6pPr indent="-298450" lvl="5" marL="2743200" algn="l">
              <a:lnSpc>
                <a:spcPct val="115000"/>
              </a:lnSpc>
              <a:spcBef>
                <a:spcPts val="1600"/>
              </a:spcBef>
              <a:spcAft>
                <a:spcPts val="0"/>
              </a:spcAft>
              <a:buClr>
                <a:schemeClr val="dk1"/>
              </a:buClr>
              <a:buSzPts val="1100"/>
              <a:buChar char="■"/>
              <a:defRPr>
                <a:solidFill>
                  <a:schemeClr val="dk1"/>
                </a:solidFill>
              </a:defRPr>
            </a:lvl6pPr>
            <a:lvl7pPr indent="-298450" lvl="6" marL="3200400" algn="l">
              <a:lnSpc>
                <a:spcPct val="115000"/>
              </a:lnSpc>
              <a:spcBef>
                <a:spcPts val="1600"/>
              </a:spcBef>
              <a:spcAft>
                <a:spcPts val="0"/>
              </a:spcAft>
              <a:buClr>
                <a:schemeClr val="dk1"/>
              </a:buClr>
              <a:buSzPts val="1100"/>
              <a:buChar char="●"/>
              <a:defRPr>
                <a:solidFill>
                  <a:schemeClr val="dk1"/>
                </a:solidFill>
              </a:defRPr>
            </a:lvl7pPr>
            <a:lvl8pPr indent="-298450" lvl="7" marL="3657600" algn="l">
              <a:lnSpc>
                <a:spcPct val="115000"/>
              </a:lnSpc>
              <a:spcBef>
                <a:spcPts val="1600"/>
              </a:spcBef>
              <a:spcAft>
                <a:spcPts val="0"/>
              </a:spcAft>
              <a:buClr>
                <a:schemeClr val="dk1"/>
              </a:buClr>
              <a:buSzPts val="1100"/>
              <a:buChar char="○"/>
              <a:defRPr>
                <a:solidFill>
                  <a:schemeClr val="dk1"/>
                </a:solidFill>
              </a:defRPr>
            </a:lvl8pPr>
            <a:lvl9pPr indent="-298450" lvl="8" marL="4114800" algn="l">
              <a:lnSpc>
                <a:spcPct val="115000"/>
              </a:lnSpc>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159" name="Shape 159"/>
        <p:cNvGrpSpPr/>
        <p:nvPr/>
      </p:nvGrpSpPr>
      <p:grpSpPr>
        <a:xfrm>
          <a:off x="0" y="0"/>
          <a:ext cx="0" cy="0"/>
          <a:chOff x="0" y="0"/>
          <a:chExt cx="0" cy="0"/>
        </a:xfrm>
      </p:grpSpPr>
      <p:pic>
        <p:nvPicPr>
          <p:cNvPr descr="offset_comp_343059.jpg" id="160" name="Google Shape;160;p40"/>
          <p:cNvPicPr preferRelativeResize="0"/>
          <p:nvPr/>
        </p:nvPicPr>
        <p:blipFill rotWithShape="1">
          <a:blip r:embed="rId2">
            <a:alphaModFix amt="80000"/>
          </a:blip>
          <a:srcRect b="25870" l="30474" r="30474" t="11954"/>
          <a:stretch/>
        </p:blipFill>
        <p:spPr>
          <a:xfrm rot="-5400000">
            <a:off x="113630" y="-105700"/>
            <a:ext cx="5142300" cy="5364300"/>
          </a:xfrm>
          <a:prstGeom prst="diagStripe">
            <a:avLst>
              <a:gd fmla="val 50343" name="adj"/>
            </a:avLst>
          </a:prstGeom>
          <a:noFill/>
          <a:ln>
            <a:noFill/>
          </a:ln>
        </p:spPr>
      </p:pic>
      <p:sp>
        <p:nvSpPr>
          <p:cNvPr id="161" name="Google Shape;161;p40"/>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62" name="Google Shape;162;p40"/>
          <p:cNvSpPr txBox="1"/>
          <p:nvPr>
            <p:ph idx="1" type="body"/>
          </p:nvPr>
        </p:nvSpPr>
        <p:spPr>
          <a:xfrm>
            <a:off x="4018025" y="1567550"/>
            <a:ext cx="4318500" cy="17667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dk2"/>
              </a:buClr>
              <a:buSzPts val="1300"/>
              <a:buChar char="●"/>
              <a:defRPr>
                <a:solidFill>
                  <a:schemeClr val="dk2"/>
                </a:solidFill>
              </a:defRPr>
            </a:lvl1pPr>
            <a:lvl2pPr indent="-298450" lvl="1" marL="914400" algn="l">
              <a:lnSpc>
                <a:spcPct val="115000"/>
              </a:lnSpc>
              <a:spcBef>
                <a:spcPts val="1600"/>
              </a:spcBef>
              <a:spcAft>
                <a:spcPts val="0"/>
              </a:spcAft>
              <a:buClr>
                <a:schemeClr val="dk2"/>
              </a:buClr>
              <a:buSzPts val="1100"/>
              <a:buChar char="○"/>
              <a:defRPr>
                <a:solidFill>
                  <a:schemeClr val="dk2"/>
                </a:solidFill>
              </a:defRPr>
            </a:lvl2pPr>
            <a:lvl3pPr indent="-298450" lvl="2" marL="1371600" algn="l">
              <a:lnSpc>
                <a:spcPct val="115000"/>
              </a:lnSpc>
              <a:spcBef>
                <a:spcPts val="1600"/>
              </a:spcBef>
              <a:spcAft>
                <a:spcPts val="0"/>
              </a:spcAft>
              <a:buClr>
                <a:schemeClr val="dk2"/>
              </a:buClr>
              <a:buSzPts val="1100"/>
              <a:buChar char="■"/>
              <a:defRPr>
                <a:solidFill>
                  <a:schemeClr val="dk2"/>
                </a:solidFill>
              </a:defRPr>
            </a:lvl3pPr>
            <a:lvl4pPr indent="-298450" lvl="3" marL="1828800" algn="l">
              <a:lnSpc>
                <a:spcPct val="115000"/>
              </a:lnSpc>
              <a:spcBef>
                <a:spcPts val="1600"/>
              </a:spcBef>
              <a:spcAft>
                <a:spcPts val="0"/>
              </a:spcAft>
              <a:buClr>
                <a:schemeClr val="dk2"/>
              </a:buClr>
              <a:buSzPts val="1100"/>
              <a:buChar char="●"/>
              <a:defRPr>
                <a:solidFill>
                  <a:schemeClr val="dk2"/>
                </a:solidFill>
              </a:defRPr>
            </a:lvl4pPr>
            <a:lvl5pPr indent="-298450" lvl="4" marL="2286000" algn="l">
              <a:lnSpc>
                <a:spcPct val="115000"/>
              </a:lnSpc>
              <a:spcBef>
                <a:spcPts val="1600"/>
              </a:spcBef>
              <a:spcAft>
                <a:spcPts val="0"/>
              </a:spcAft>
              <a:buClr>
                <a:schemeClr val="dk2"/>
              </a:buClr>
              <a:buSzPts val="1100"/>
              <a:buChar char="○"/>
              <a:defRPr>
                <a:solidFill>
                  <a:schemeClr val="dk2"/>
                </a:solidFill>
              </a:defRPr>
            </a:lvl5pPr>
            <a:lvl6pPr indent="-298450" lvl="5" marL="2743200" algn="l">
              <a:lnSpc>
                <a:spcPct val="115000"/>
              </a:lnSpc>
              <a:spcBef>
                <a:spcPts val="1600"/>
              </a:spcBef>
              <a:spcAft>
                <a:spcPts val="0"/>
              </a:spcAft>
              <a:buClr>
                <a:schemeClr val="dk2"/>
              </a:buClr>
              <a:buSzPts val="1100"/>
              <a:buChar char="■"/>
              <a:defRPr>
                <a:solidFill>
                  <a:schemeClr val="dk2"/>
                </a:solidFill>
              </a:defRPr>
            </a:lvl6pPr>
            <a:lvl7pPr indent="-298450" lvl="6" marL="3200400" algn="l">
              <a:lnSpc>
                <a:spcPct val="115000"/>
              </a:lnSpc>
              <a:spcBef>
                <a:spcPts val="1600"/>
              </a:spcBef>
              <a:spcAft>
                <a:spcPts val="0"/>
              </a:spcAft>
              <a:buClr>
                <a:schemeClr val="dk2"/>
              </a:buClr>
              <a:buSzPts val="1100"/>
              <a:buChar char="●"/>
              <a:defRPr>
                <a:solidFill>
                  <a:schemeClr val="dk2"/>
                </a:solidFill>
              </a:defRPr>
            </a:lvl7pPr>
            <a:lvl8pPr indent="-298450" lvl="7" marL="3657600" algn="l">
              <a:lnSpc>
                <a:spcPct val="115000"/>
              </a:lnSpc>
              <a:spcBef>
                <a:spcPts val="1600"/>
              </a:spcBef>
              <a:spcAft>
                <a:spcPts val="0"/>
              </a:spcAft>
              <a:buClr>
                <a:schemeClr val="dk2"/>
              </a:buClr>
              <a:buSzPts val="1100"/>
              <a:buChar char="○"/>
              <a:defRPr>
                <a:solidFill>
                  <a:schemeClr val="dk2"/>
                </a:solidFill>
              </a:defRPr>
            </a:lvl8pPr>
            <a:lvl9pPr indent="-298450" lvl="8" marL="4114800" algn="l">
              <a:lnSpc>
                <a:spcPct val="115000"/>
              </a:lnSpc>
              <a:spcBef>
                <a:spcPts val="1600"/>
              </a:spcBef>
              <a:spcAft>
                <a:spcPts val="1600"/>
              </a:spcAft>
              <a:buClr>
                <a:schemeClr val="dk2"/>
              </a:buClr>
              <a:buSzPts val="1100"/>
              <a:buChar char="■"/>
              <a:defRPr>
                <a:solidFill>
                  <a:schemeClr val="dk2"/>
                </a:solidFill>
              </a:defRPr>
            </a:lvl9pPr>
          </a:lstStyle>
          <a:p/>
        </p:txBody>
      </p:sp>
      <p:sp>
        <p:nvSpPr>
          <p:cNvPr id="163" name="Google Shape;163;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
        <p:nvSpPr>
          <p:cNvPr id="164" name="Google Shape;164;p40">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40">
            <a:hlinkClick action="ppaction://hlinksldjump" r:id="rId4"/>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40">
            <a:hlinkClick action="ppaction://hlinksldjump" r:id="rId5"/>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40">
            <a:hlinkClick action="ppaction://hlinksldjump" r:id="rId6"/>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8" name="Google Shape;168;p40"/>
          <p:cNvGrpSpPr/>
          <p:nvPr/>
        </p:nvGrpSpPr>
        <p:grpSpPr>
          <a:xfrm>
            <a:off x="0" y="381001"/>
            <a:ext cx="1037850" cy="1016288"/>
            <a:chOff x="0" y="381001"/>
            <a:chExt cx="1037850" cy="1016288"/>
          </a:xfrm>
        </p:grpSpPr>
        <p:sp>
          <p:nvSpPr>
            <p:cNvPr id="169" name="Google Shape;169;p4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4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_2">
    <p:spTree>
      <p:nvGrpSpPr>
        <p:cNvPr id="171" name="Shape 171"/>
        <p:cNvGrpSpPr/>
        <p:nvPr/>
      </p:nvGrpSpPr>
      <p:grpSpPr>
        <a:xfrm>
          <a:off x="0" y="0"/>
          <a:ext cx="0" cy="0"/>
          <a:chOff x="0" y="0"/>
          <a:chExt cx="0" cy="0"/>
        </a:xfrm>
      </p:grpSpPr>
      <p:sp>
        <p:nvSpPr>
          <p:cNvPr id="172" name="Google Shape;172;p41"/>
          <p:cNvSpPr txBox="1"/>
          <p:nvPr>
            <p:ph type="title"/>
          </p:nvPr>
        </p:nvSpPr>
        <p:spPr>
          <a:xfrm>
            <a:off x="361071" y="1924852"/>
            <a:ext cx="2304900" cy="1797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73" name="Google Shape;173;p41"/>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41"/>
          <p:cNvSpPr txBox="1"/>
          <p:nvPr>
            <p:ph idx="1" type="body"/>
          </p:nvPr>
        </p:nvSpPr>
        <p:spPr>
          <a:xfrm>
            <a:off x="6451271" y="1924850"/>
            <a:ext cx="2304900" cy="17973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0"/>
              </a:spcBef>
              <a:spcAft>
                <a:spcPts val="0"/>
              </a:spcAft>
              <a:buClr>
                <a:schemeClr val="dk1"/>
              </a:buClr>
              <a:buSzPts val="1100"/>
              <a:buChar char="●"/>
              <a:defRPr sz="1100">
                <a:solidFill>
                  <a:schemeClr val="dk1"/>
                </a:solidFill>
              </a:defRPr>
            </a:lvl1pPr>
            <a:lvl2pPr indent="-298450" lvl="1" marL="914400" algn="l">
              <a:lnSpc>
                <a:spcPct val="115000"/>
              </a:lnSpc>
              <a:spcBef>
                <a:spcPts val="1600"/>
              </a:spcBef>
              <a:spcAft>
                <a:spcPts val="0"/>
              </a:spcAft>
              <a:buClr>
                <a:schemeClr val="dk1"/>
              </a:buClr>
              <a:buSzPts val="1100"/>
              <a:buChar char="○"/>
              <a:defRPr>
                <a:solidFill>
                  <a:schemeClr val="dk1"/>
                </a:solidFill>
              </a:defRPr>
            </a:lvl2pPr>
            <a:lvl3pPr indent="-298450" lvl="2" marL="1371600" algn="l">
              <a:lnSpc>
                <a:spcPct val="115000"/>
              </a:lnSpc>
              <a:spcBef>
                <a:spcPts val="1600"/>
              </a:spcBef>
              <a:spcAft>
                <a:spcPts val="0"/>
              </a:spcAft>
              <a:buClr>
                <a:schemeClr val="dk1"/>
              </a:buClr>
              <a:buSzPts val="1100"/>
              <a:buChar char="■"/>
              <a:defRPr>
                <a:solidFill>
                  <a:schemeClr val="dk1"/>
                </a:solidFill>
              </a:defRPr>
            </a:lvl3pPr>
            <a:lvl4pPr indent="-298450" lvl="3" marL="1828800" algn="l">
              <a:lnSpc>
                <a:spcPct val="115000"/>
              </a:lnSpc>
              <a:spcBef>
                <a:spcPts val="1600"/>
              </a:spcBef>
              <a:spcAft>
                <a:spcPts val="0"/>
              </a:spcAft>
              <a:buClr>
                <a:schemeClr val="dk1"/>
              </a:buClr>
              <a:buSzPts val="1100"/>
              <a:buChar char="●"/>
              <a:defRPr>
                <a:solidFill>
                  <a:schemeClr val="dk1"/>
                </a:solidFill>
              </a:defRPr>
            </a:lvl4pPr>
            <a:lvl5pPr indent="-298450" lvl="4" marL="2286000" algn="l">
              <a:lnSpc>
                <a:spcPct val="115000"/>
              </a:lnSpc>
              <a:spcBef>
                <a:spcPts val="1600"/>
              </a:spcBef>
              <a:spcAft>
                <a:spcPts val="0"/>
              </a:spcAft>
              <a:buClr>
                <a:schemeClr val="dk1"/>
              </a:buClr>
              <a:buSzPts val="1100"/>
              <a:buChar char="○"/>
              <a:defRPr>
                <a:solidFill>
                  <a:schemeClr val="dk1"/>
                </a:solidFill>
              </a:defRPr>
            </a:lvl5pPr>
            <a:lvl6pPr indent="-298450" lvl="5" marL="2743200" algn="l">
              <a:lnSpc>
                <a:spcPct val="115000"/>
              </a:lnSpc>
              <a:spcBef>
                <a:spcPts val="1600"/>
              </a:spcBef>
              <a:spcAft>
                <a:spcPts val="0"/>
              </a:spcAft>
              <a:buClr>
                <a:schemeClr val="dk1"/>
              </a:buClr>
              <a:buSzPts val="1100"/>
              <a:buChar char="■"/>
              <a:defRPr>
                <a:solidFill>
                  <a:schemeClr val="dk1"/>
                </a:solidFill>
              </a:defRPr>
            </a:lvl6pPr>
            <a:lvl7pPr indent="-298450" lvl="6" marL="3200400" algn="l">
              <a:lnSpc>
                <a:spcPct val="115000"/>
              </a:lnSpc>
              <a:spcBef>
                <a:spcPts val="1600"/>
              </a:spcBef>
              <a:spcAft>
                <a:spcPts val="0"/>
              </a:spcAft>
              <a:buClr>
                <a:schemeClr val="dk1"/>
              </a:buClr>
              <a:buSzPts val="1100"/>
              <a:buChar char="●"/>
              <a:defRPr>
                <a:solidFill>
                  <a:schemeClr val="dk1"/>
                </a:solidFill>
              </a:defRPr>
            </a:lvl7pPr>
            <a:lvl8pPr indent="-298450" lvl="7" marL="3657600" algn="l">
              <a:lnSpc>
                <a:spcPct val="115000"/>
              </a:lnSpc>
              <a:spcBef>
                <a:spcPts val="1600"/>
              </a:spcBef>
              <a:spcAft>
                <a:spcPts val="0"/>
              </a:spcAft>
              <a:buClr>
                <a:schemeClr val="dk1"/>
              </a:buClr>
              <a:buSzPts val="1100"/>
              <a:buChar char="○"/>
              <a:defRPr>
                <a:solidFill>
                  <a:schemeClr val="dk1"/>
                </a:solidFill>
              </a:defRPr>
            </a:lvl8pPr>
            <a:lvl9pPr indent="-298450" lvl="8" marL="4114800" algn="l">
              <a:lnSpc>
                <a:spcPct val="115000"/>
              </a:lnSpc>
              <a:spcBef>
                <a:spcPts val="1600"/>
              </a:spcBef>
              <a:spcAft>
                <a:spcPts val="1600"/>
              </a:spcAft>
              <a:buClr>
                <a:schemeClr val="dk1"/>
              </a:buClr>
              <a:buSzPts val="1100"/>
              <a:buChar char="■"/>
              <a:defRPr>
                <a:solidFill>
                  <a:schemeClr val="dk1"/>
                </a:solidFill>
              </a:defRPr>
            </a:lvl9pPr>
          </a:lstStyle>
          <a:p/>
        </p:txBody>
      </p:sp>
      <p:sp>
        <p:nvSpPr>
          <p:cNvPr id="175" name="Google Shape;175;p4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41">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41">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41">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9" name="Google Shape;179;p41"/>
          <p:cNvGrpSpPr/>
          <p:nvPr/>
        </p:nvGrpSpPr>
        <p:grpSpPr>
          <a:xfrm>
            <a:off x="0" y="381001"/>
            <a:ext cx="1037850" cy="1016288"/>
            <a:chOff x="0" y="381001"/>
            <a:chExt cx="1037850" cy="1016288"/>
          </a:xfrm>
        </p:grpSpPr>
        <p:sp>
          <p:nvSpPr>
            <p:cNvPr id="180" name="Google Shape;180;p4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4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2" name="Google Shape;182;p41"/>
          <p:cNvSpPr txBox="1"/>
          <p:nvPr>
            <p:ph idx="2" type="title"/>
          </p:nvPr>
        </p:nvSpPr>
        <p:spPr>
          <a:xfrm>
            <a:off x="1297500" y="459490"/>
            <a:ext cx="3005700" cy="51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183" name="Google Shape;183;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37" name="Shape 37"/>
        <p:cNvGrpSpPr/>
        <p:nvPr/>
      </p:nvGrpSpPr>
      <p:grpSpPr>
        <a:xfrm>
          <a:off x="0" y="0"/>
          <a:ext cx="0" cy="0"/>
          <a:chOff x="0" y="0"/>
          <a:chExt cx="0" cy="0"/>
        </a:xfrm>
      </p:grpSpPr>
      <p:grpSp>
        <p:nvGrpSpPr>
          <p:cNvPr id="38" name="Google Shape;38;p28"/>
          <p:cNvGrpSpPr/>
          <p:nvPr/>
        </p:nvGrpSpPr>
        <p:grpSpPr>
          <a:xfrm>
            <a:off x="4406400" y="0"/>
            <a:ext cx="4737600" cy="5143065"/>
            <a:chOff x="4406400" y="0"/>
            <a:chExt cx="4737600" cy="5143065"/>
          </a:xfrm>
        </p:grpSpPr>
        <p:sp>
          <p:nvSpPr>
            <p:cNvPr id="39" name="Google Shape;39;p28"/>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28"/>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28"/>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8"/>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8"/>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8"/>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28"/>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8"/>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28"/>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28"/>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28"/>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28"/>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28"/>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28"/>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28"/>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28"/>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28"/>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28"/>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 name="Google Shape;57;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
        <p:nvSpPr>
          <p:cNvPr id="58" name="Google Shape;58;p28"/>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59" name="Shape 59"/>
        <p:cNvGrpSpPr/>
        <p:nvPr/>
      </p:nvGrpSpPr>
      <p:grpSpPr>
        <a:xfrm>
          <a:off x="0" y="0"/>
          <a:ext cx="0" cy="0"/>
          <a:chOff x="0" y="0"/>
          <a:chExt cx="0" cy="0"/>
        </a:xfrm>
      </p:grpSpPr>
      <p:sp>
        <p:nvSpPr>
          <p:cNvPr id="60" name="Google Shape;60;p2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2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2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29"/>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4" name="Google Shape;64;p29"/>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65" name="Google Shape;65;p29"/>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66" name="Shape 66"/>
        <p:cNvGrpSpPr/>
        <p:nvPr/>
      </p:nvGrpSpPr>
      <p:grpSpPr>
        <a:xfrm>
          <a:off x="0" y="0"/>
          <a:ext cx="0" cy="0"/>
          <a:chOff x="0" y="0"/>
          <a:chExt cx="0" cy="0"/>
        </a:xfrm>
      </p:grpSpPr>
      <p:sp>
        <p:nvSpPr>
          <p:cNvPr id="67" name="Google Shape;67;p30"/>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30"/>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3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30"/>
          <p:cNvSpPr txBox="1"/>
          <p:nvPr>
            <p:ph type="title"/>
          </p:nvPr>
        </p:nvSpPr>
        <p:spPr>
          <a:xfrm>
            <a:off x="819150" y="845600"/>
            <a:ext cx="3709200" cy="138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1" name="Google Shape;71;p30"/>
          <p:cNvSpPr txBox="1"/>
          <p:nvPr>
            <p:ph idx="1" type="body"/>
          </p:nvPr>
        </p:nvSpPr>
        <p:spPr>
          <a:xfrm>
            <a:off x="830700" y="2319050"/>
            <a:ext cx="3709200" cy="21198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72" name="Google Shape;72;p30"/>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73" name="Shape 73"/>
        <p:cNvGrpSpPr/>
        <p:nvPr/>
      </p:nvGrpSpPr>
      <p:grpSpPr>
        <a:xfrm>
          <a:off x="0" y="0"/>
          <a:ext cx="0" cy="0"/>
          <a:chOff x="0" y="0"/>
          <a:chExt cx="0" cy="0"/>
        </a:xfrm>
      </p:grpSpPr>
      <p:sp>
        <p:nvSpPr>
          <p:cNvPr id="74" name="Google Shape;74;p31"/>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31"/>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31"/>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31"/>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8" name="Google Shape;78;p3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79" name="Shape 79"/>
        <p:cNvGrpSpPr/>
        <p:nvPr/>
      </p:nvGrpSpPr>
      <p:grpSpPr>
        <a:xfrm>
          <a:off x="0" y="0"/>
          <a:ext cx="0" cy="0"/>
          <a:chOff x="0" y="0"/>
          <a:chExt cx="0" cy="0"/>
        </a:xfrm>
      </p:grpSpPr>
      <p:sp>
        <p:nvSpPr>
          <p:cNvPr id="80" name="Google Shape;80;p32"/>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1" name="Google Shape;81;p32"/>
          <p:cNvGrpSpPr/>
          <p:nvPr/>
        </p:nvGrpSpPr>
        <p:grpSpPr>
          <a:xfrm>
            <a:off x="5594190" y="3961115"/>
            <a:ext cx="2910144" cy="1182340"/>
            <a:chOff x="6917201" y="0"/>
            <a:chExt cx="2227777" cy="863400"/>
          </a:xfrm>
        </p:grpSpPr>
        <p:sp>
          <p:nvSpPr>
            <p:cNvPr id="82" name="Google Shape;82;p32"/>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32"/>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32"/>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 name="Google Shape;85;p32"/>
          <p:cNvGrpSpPr/>
          <p:nvPr/>
        </p:nvGrpSpPr>
        <p:grpSpPr>
          <a:xfrm>
            <a:off x="199149" y="2"/>
            <a:ext cx="2795413" cy="1083308"/>
            <a:chOff x="6917201" y="0"/>
            <a:chExt cx="2227777" cy="863400"/>
          </a:xfrm>
        </p:grpSpPr>
        <p:sp>
          <p:nvSpPr>
            <p:cNvPr id="86" name="Google Shape;86;p3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3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3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 name="Google Shape;89;p32"/>
          <p:cNvSpPr txBox="1"/>
          <p:nvPr>
            <p:ph type="title"/>
          </p:nvPr>
        </p:nvSpPr>
        <p:spPr>
          <a:xfrm>
            <a:off x="1888684" y="1746100"/>
            <a:ext cx="5377500" cy="164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3200"/>
              <a:buNone/>
              <a:defRPr sz="3200">
                <a:solidFill>
                  <a:schemeClr val="dk2"/>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90" name="Google Shape;90;p32"/>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91" name="Shape 91"/>
        <p:cNvGrpSpPr/>
        <p:nvPr/>
      </p:nvGrpSpPr>
      <p:grpSpPr>
        <a:xfrm>
          <a:off x="0" y="0"/>
          <a:ext cx="0" cy="0"/>
          <a:chOff x="0" y="0"/>
          <a:chExt cx="0" cy="0"/>
        </a:xfrm>
      </p:grpSpPr>
      <p:sp>
        <p:nvSpPr>
          <p:cNvPr id="92" name="Google Shape;92;p33"/>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33"/>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33"/>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33"/>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6" name="Google Shape;96;p33"/>
          <p:cNvSpPr txBox="1"/>
          <p:nvPr>
            <p:ph idx="1" type="body"/>
          </p:nvPr>
        </p:nvSpPr>
        <p:spPr>
          <a:xfrm>
            <a:off x="819150" y="1990725"/>
            <a:ext cx="36861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7" name="Google Shape;97;p33"/>
          <p:cNvSpPr txBox="1"/>
          <p:nvPr>
            <p:ph idx="2" type="body"/>
          </p:nvPr>
        </p:nvSpPr>
        <p:spPr>
          <a:xfrm>
            <a:off x="4638675" y="1990725"/>
            <a:ext cx="36861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8" name="Google Shape;98;p33"/>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99" name="Shape 99"/>
        <p:cNvGrpSpPr/>
        <p:nvPr/>
      </p:nvGrpSpPr>
      <p:grpSpPr>
        <a:xfrm>
          <a:off x="0" y="0"/>
          <a:ext cx="0" cy="0"/>
          <a:chOff x="0" y="0"/>
          <a:chExt cx="0" cy="0"/>
        </a:xfrm>
      </p:grpSpPr>
      <p:sp>
        <p:nvSpPr>
          <p:cNvPr id="100" name="Google Shape;100;p34"/>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34"/>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2" name="Google Shape;102;p34"/>
          <p:cNvGrpSpPr/>
          <p:nvPr/>
        </p:nvGrpSpPr>
        <p:grpSpPr>
          <a:xfrm>
            <a:off x="255991" y="-118"/>
            <a:ext cx="2251347" cy="1043408"/>
            <a:chOff x="3961956" y="4383950"/>
            <a:chExt cx="1160548" cy="548700"/>
          </a:xfrm>
        </p:grpSpPr>
        <p:sp>
          <p:nvSpPr>
            <p:cNvPr id="103" name="Google Shape;103;p34"/>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34"/>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34"/>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6" name="Google Shape;106;p3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7" name="Google Shape;107;p34"/>
          <p:cNvGrpSpPr/>
          <p:nvPr/>
        </p:nvGrpSpPr>
        <p:grpSpPr>
          <a:xfrm>
            <a:off x="34934" y="4522125"/>
            <a:ext cx="1593306" cy="617072"/>
            <a:chOff x="6917201" y="0"/>
            <a:chExt cx="2227777" cy="863400"/>
          </a:xfrm>
        </p:grpSpPr>
        <p:sp>
          <p:nvSpPr>
            <p:cNvPr id="108" name="Google Shape;108;p34"/>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34"/>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34"/>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1" name="Google Shape;111;p34"/>
          <p:cNvGrpSpPr/>
          <p:nvPr/>
        </p:nvGrpSpPr>
        <p:grpSpPr>
          <a:xfrm>
            <a:off x="5886353" y="1243"/>
            <a:ext cx="3257454" cy="1261514"/>
            <a:chOff x="6917201" y="0"/>
            <a:chExt cx="2227777" cy="863400"/>
          </a:xfrm>
        </p:grpSpPr>
        <p:sp>
          <p:nvSpPr>
            <p:cNvPr id="112" name="Google Shape;112;p34"/>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34"/>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34"/>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5" name="Google Shape;115;p34"/>
          <p:cNvSpPr txBox="1"/>
          <p:nvPr>
            <p:ph type="title"/>
          </p:nvPr>
        </p:nvSpPr>
        <p:spPr>
          <a:xfrm>
            <a:off x="1393929" y="1301146"/>
            <a:ext cx="6366900" cy="2539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116" name="Google Shape;116;p34"/>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117" name="Shape 117"/>
        <p:cNvGrpSpPr/>
        <p:nvPr/>
      </p:nvGrpSpPr>
      <p:grpSpPr>
        <a:xfrm>
          <a:off x="0" y="0"/>
          <a:ext cx="0" cy="0"/>
          <a:chOff x="0" y="0"/>
          <a:chExt cx="0" cy="0"/>
        </a:xfrm>
      </p:grpSpPr>
      <p:sp>
        <p:nvSpPr>
          <p:cNvPr id="118" name="Google Shape;118;p3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3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3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35"/>
          <p:cNvSpPr txBox="1"/>
          <p:nvPr>
            <p:ph type="title"/>
          </p:nvPr>
        </p:nvSpPr>
        <p:spPr>
          <a:xfrm>
            <a:off x="819150" y="845600"/>
            <a:ext cx="6424200" cy="70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22" name="Google Shape;122;p35"/>
          <p:cNvSpPr txBox="1"/>
          <p:nvPr>
            <p:ph idx="1" type="subTitle"/>
          </p:nvPr>
        </p:nvSpPr>
        <p:spPr>
          <a:xfrm>
            <a:off x="819150" y="1550700"/>
            <a:ext cx="5859900" cy="39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123" name="Google Shape;123;p35"/>
          <p:cNvSpPr txBox="1"/>
          <p:nvPr>
            <p:ph idx="2" type="body"/>
          </p:nvPr>
        </p:nvSpPr>
        <p:spPr>
          <a:xfrm>
            <a:off x="819150" y="2467050"/>
            <a:ext cx="5859900" cy="209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24" name="Google Shape;124;p35"/>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1pPr>
            <a:lvl2pPr lvl="1"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2pPr>
            <a:lvl3pPr lvl="2"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3pPr>
            <a:lvl4pPr lvl="3"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4pPr>
            <a:lvl5pPr lvl="4"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5pPr>
            <a:lvl6pPr lvl="5"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6pPr>
            <a:lvl7pPr lvl="6"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7pPr>
            <a:lvl8pPr lvl="7"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8pPr>
            <a:lvl9pPr lvl="8"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9pPr>
          </a:lstStyle>
          <a:p/>
        </p:txBody>
      </p:sp>
      <p:sp>
        <p:nvSpPr>
          <p:cNvPr id="7" name="Google Shape;7;p26"/>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dk2"/>
              </a:buClr>
              <a:buSzPts val="1300"/>
              <a:buFont typeface="Calibri"/>
              <a:buChar char="●"/>
              <a:defRPr b="0" i="0" sz="1300" u="none" cap="none" strike="noStrike">
                <a:solidFill>
                  <a:schemeClr val="dk2"/>
                </a:solidFill>
                <a:latin typeface="Calibri"/>
                <a:ea typeface="Calibri"/>
                <a:cs typeface="Calibri"/>
                <a:sym typeface="Calibri"/>
              </a:defRPr>
            </a:lvl1pPr>
            <a:lvl2pPr indent="-298450" lvl="1" marL="9144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2pPr>
            <a:lvl3pPr indent="-298450" lvl="2" marL="13716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3pPr>
            <a:lvl4pPr indent="-298450" lvl="3" marL="18288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4pPr>
            <a:lvl5pPr indent="-298450" lvl="4" marL="22860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5pPr>
            <a:lvl6pPr indent="-298450" lvl="5" marL="27432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6pPr>
            <a:lvl7pPr indent="-298450" lvl="6" marL="32004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7pPr>
            <a:lvl8pPr indent="-298450" lvl="7" marL="36576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8pPr>
            <a:lvl9pPr indent="-298450" lvl="8" marL="4114800" marR="0" rtl="0" algn="l">
              <a:lnSpc>
                <a:spcPct val="115000"/>
              </a:lnSpc>
              <a:spcBef>
                <a:spcPts val="1600"/>
              </a:spcBef>
              <a:spcAft>
                <a:spcPts val="160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9pPr>
          </a:lstStyle>
          <a:p/>
        </p:txBody>
      </p:sp>
      <p:sp>
        <p:nvSpPr>
          <p:cNvPr id="8" name="Google Shape;8;p26"/>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2.png"/><Relationship Id="rId5" Type="http://schemas.openxmlformats.org/officeDocument/2006/relationships/image" Target="../media/image11.png"/><Relationship Id="rId6" Type="http://schemas.openxmlformats.org/officeDocument/2006/relationships/image" Target="../media/image23.png"/><Relationship Id="rId7"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20.png"/><Relationship Id="rId5" Type="http://schemas.openxmlformats.org/officeDocument/2006/relationships/image" Target="../media/image17.png"/><Relationship Id="rId6" Type="http://schemas.openxmlformats.org/officeDocument/2006/relationships/image" Target="../media/image22.png"/><Relationship Id="rId7"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slide" Target="/ppt/slides/slide16.xml"/><Relationship Id="rId4" Type="http://schemas.openxmlformats.org/officeDocument/2006/relationships/slide" Target="/ppt/slides/slide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slide" Target="/ppt/slides/slide16.xml"/><Relationship Id="rId4" Type="http://schemas.openxmlformats.org/officeDocument/2006/relationships/slide" Target="/ppt/slides/slide18.xml"/></Relationships>
</file>

<file path=ppt/slides/_rels/slide5.xml.rels><?xml version="1.0" encoding="UTF-8" standalone="yes"?><Relationships xmlns="http://schemas.openxmlformats.org/package/2006/relationships"><Relationship Id="rId10"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8.png"/><Relationship Id="rId9" Type="http://schemas.openxmlformats.org/officeDocument/2006/relationships/image" Target="../media/image1.png"/><Relationship Id="rId5" Type="http://schemas.openxmlformats.org/officeDocument/2006/relationships/image" Target="../media/image12.png"/><Relationship Id="rId6" Type="http://schemas.openxmlformats.org/officeDocument/2006/relationships/image" Target="../media/image21.png"/><Relationship Id="rId7" Type="http://schemas.openxmlformats.org/officeDocument/2006/relationships/image" Target="../media/image20.png"/><Relationship Id="rId8"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14.png"/><Relationship Id="rId5" Type="http://schemas.openxmlformats.org/officeDocument/2006/relationships/image" Target="../media/image7.png"/><Relationship Id="rId6" Type="http://schemas.openxmlformats.org/officeDocument/2006/relationships/image" Target="../media/image16.png"/></Relationships>
</file>

<file path=ppt/slides/_rels/slide8.xml.rels><?xml version="1.0" encoding="UTF-8" standalone="yes"?><Relationships xmlns="http://schemas.openxmlformats.org/package/2006/relationships"><Relationship Id="rId10"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8.png"/><Relationship Id="rId9" Type="http://schemas.openxmlformats.org/officeDocument/2006/relationships/image" Target="../media/image2.png"/><Relationship Id="rId5" Type="http://schemas.openxmlformats.org/officeDocument/2006/relationships/image" Target="../media/image13.png"/><Relationship Id="rId6" Type="http://schemas.openxmlformats.org/officeDocument/2006/relationships/image" Target="../media/image15.png"/><Relationship Id="rId7" Type="http://schemas.openxmlformats.org/officeDocument/2006/relationships/image" Target="../media/image10.png"/><Relationship Id="rId8"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124D"/>
        </a:solidFill>
      </p:bgPr>
    </p:bg>
    <p:spTree>
      <p:nvGrpSpPr>
        <p:cNvPr id="187" name="Shape 187"/>
        <p:cNvGrpSpPr/>
        <p:nvPr/>
      </p:nvGrpSpPr>
      <p:grpSpPr>
        <a:xfrm>
          <a:off x="0" y="0"/>
          <a:ext cx="0" cy="0"/>
          <a:chOff x="0" y="0"/>
          <a:chExt cx="0" cy="0"/>
        </a:xfrm>
      </p:grpSpPr>
      <p:sp>
        <p:nvSpPr>
          <p:cNvPr id="188" name="Google Shape;188;p1"/>
          <p:cNvSpPr txBox="1"/>
          <p:nvPr>
            <p:ph type="ctrTitle"/>
          </p:nvPr>
        </p:nvSpPr>
        <p:spPr>
          <a:xfrm>
            <a:off x="1135195" y="1847693"/>
            <a:ext cx="6873600" cy="1448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800"/>
              <a:buNone/>
            </a:pPr>
            <a:r>
              <a:rPr lang="en-GB" sz="5000">
                <a:latin typeface="Abril Fatface"/>
                <a:ea typeface="Abril Fatface"/>
                <a:cs typeface="Abril Fatface"/>
                <a:sym typeface="Abril Fatface"/>
              </a:rPr>
              <a:t>Smart Agriculture Surveillance</a:t>
            </a:r>
            <a:endParaRPr sz="5000">
              <a:latin typeface="Abril Fatface"/>
              <a:ea typeface="Abril Fatface"/>
              <a:cs typeface="Abril Fatface"/>
              <a:sym typeface="Abril Fatfac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11"/>
          <p:cNvSpPr txBox="1"/>
          <p:nvPr>
            <p:ph type="title"/>
          </p:nvPr>
        </p:nvSpPr>
        <p:spPr>
          <a:xfrm>
            <a:off x="295400" y="93550"/>
            <a:ext cx="5909100" cy="63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GB"/>
              <a:t>System Design-2 Explanation</a:t>
            </a:r>
            <a:endParaRPr b="1"/>
          </a:p>
        </p:txBody>
      </p:sp>
      <p:sp>
        <p:nvSpPr>
          <p:cNvPr id="320" name="Google Shape;320;p11"/>
          <p:cNvSpPr txBox="1"/>
          <p:nvPr/>
        </p:nvSpPr>
        <p:spPr>
          <a:xfrm>
            <a:off x="328350" y="628500"/>
            <a:ext cx="8487300" cy="42600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35000"/>
              </a:lnSpc>
              <a:spcBef>
                <a:spcPts val="0"/>
              </a:spcBef>
              <a:spcAft>
                <a:spcPts val="0"/>
              </a:spcAft>
              <a:buClr>
                <a:srgbClr val="000000"/>
              </a:buClr>
              <a:buSzPts val="1600"/>
              <a:buFont typeface="Montserrat"/>
              <a:buChar char="●"/>
            </a:pPr>
            <a:r>
              <a:rPr b="0" i="0" lang="en-GB" sz="1600" u="none" cap="none" strike="noStrike">
                <a:solidFill>
                  <a:srgbClr val="000000"/>
                </a:solidFill>
                <a:highlight>
                  <a:schemeClr val="dk1"/>
                </a:highlight>
                <a:latin typeface="Montserrat"/>
                <a:ea typeface="Montserrat"/>
                <a:cs typeface="Montserrat"/>
                <a:sym typeface="Montserrat"/>
              </a:rPr>
              <a:t>The Alarm used will generate </a:t>
            </a:r>
            <a:r>
              <a:rPr b="1" i="0" lang="en-GB" sz="1600" u="none" cap="none" strike="noStrike">
                <a:solidFill>
                  <a:srgbClr val="000000"/>
                </a:solidFill>
                <a:highlight>
                  <a:schemeClr val="dk1"/>
                </a:highlight>
                <a:latin typeface="Montserrat"/>
                <a:ea typeface="Montserrat"/>
                <a:cs typeface="Montserrat"/>
                <a:sym typeface="Montserrat"/>
              </a:rPr>
              <a:t>different sounds </a:t>
            </a:r>
            <a:r>
              <a:rPr b="0" i="0" lang="en-GB" sz="1600" u="none" cap="none" strike="noStrike">
                <a:solidFill>
                  <a:srgbClr val="000000"/>
                </a:solidFill>
                <a:highlight>
                  <a:schemeClr val="dk1"/>
                </a:highlight>
                <a:latin typeface="Montserrat"/>
                <a:ea typeface="Montserrat"/>
                <a:cs typeface="Montserrat"/>
                <a:sym typeface="Montserrat"/>
              </a:rPr>
              <a:t>(Tiger sounds / Threatening sounds )at high decibels , so that animal starts moving </a:t>
            </a:r>
            <a:r>
              <a:rPr b="1" i="0" lang="en-GB" sz="1600" u="none" cap="none" strike="noStrike">
                <a:solidFill>
                  <a:srgbClr val="000000"/>
                </a:solidFill>
                <a:highlight>
                  <a:schemeClr val="dk1"/>
                </a:highlight>
                <a:latin typeface="Montserrat"/>
                <a:ea typeface="Montserrat"/>
                <a:cs typeface="Montserrat"/>
                <a:sym typeface="Montserrat"/>
              </a:rPr>
              <a:t>against the sound generated . </a:t>
            </a:r>
            <a:endParaRPr b="1" i="0" sz="1600" u="none" cap="none" strike="noStrike">
              <a:solidFill>
                <a:srgbClr val="000000"/>
              </a:solidFill>
              <a:highlight>
                <a:schemeClr val="dk1"/>
              </a:highlight>
              <a:latin typeface="Montserrat"/>
              <a:ea typeface="Montserrat"/>
              <a:cs typeface="Montserrat"/>
              <a:sym typeface="Montserrat"/>
            </a:endParaRPr>
          </a:p>
          <a:p>
            <a:pPr indent="-330200" lvl="0" marL="457200" marR="0" rtl="0" algn="l">
              <a:lnSpc>
                <a:spcPct val="135000"/>
              </a:lnSpc>
              <a:spcBef>
                <a:spcPts val="0"/>
              </a:spcBef>
              <a:spcAft>
                <a:spcPts val="0"/>
              </a:spcAft>
              <a:buClr>
                <a:srgbClr val="000000"/>
              </a:buClr>
              <a:buSzPts val="1600"/>
              <a:buFont typeface="Montserrat"/>
              <a:buChar char="●"/>
            </a:pPr>
            <a:r>
              <a:rPr b="0" i="0" lang="en-GB" sz="1600" u="none" cap="none" strike="noStrike">
                <a:solidFill>
                  <a:srgbClr val="000000"/>
                </a:solidFill>
                <a:highlight>
                  <a:schemeClr val="dk1"/>
                </a:highlight>
                <a:latin typeface="Montserrat"/>
                <a:ea typeface="Montserrat"/>
                <a:cs typeface="Montserrat"/>
                <a:sym typeface="Montserrat"/>
              </a:rPr>
              <a:t> It also sends the alert message </a:t>
            </a:r>
            <a:r>
              <a:rPr b="1" i="0" lang="en-GB" sz="1600" u="none" cap="none" strike="noStrike">
                <a:solidFill>
                  <a:srgbClr val="000000"/>
                </a:solidFill>
                <a:highlight>
                  <a:schemeClr val="dk1"/>
                </a:highlight>
                <a:latin typeface="Montserrat"/>
                <a:ea typeface="Montserrat"/>
                <a:cs typeface="Montserrat"/>
                <a:sym typeface="Montserrat"/>
              </a:rPr>
              <a:t>(SMS)</a:t>
            </a:r>
            <a:r>
              <a:rPr b="0" i="0" lang="en-GB" sz="1600" u="none" cap="none" strike="noStrike">
                <a:solidFill>
                  <a:srgbClr val="000000"/>
                </a:solidFill>
                <a:highlight>
                  <a:schemeClr val="dk1"/>
                </a:highlight>
                <a:latin typeface="Montserrat"/>
                <a:ea typeface="Montserrat"/>
                <a:cs typeface="Montserrat"/>
                <a:sym typeface="Montserrat"/>
              </a:rPr>
              <a:t>  to the respective  farmer using Twilio API . </a:t>
            </a:r>
            <a:endParaRPr b="0" i="0" sz="1600" u="none" cap="none" strike="noStrike">
              <a:solidFill>
                <a:srgbClr val="000000"/>
              </a:solidFill>
              <a:highlight>
                <a:schemeClr val="dk1"/>
              </a:highlight>
              <a:latin typeface="Montserrat"/>
              <a:ea typeface="Montserrat"/>
              <a:cs typeface="Montserrat"/>
              <a:sym typeface="Montserrat"/>
            </a:endParaRPr>
          </a:p>
          <a:p>
            <a:pPr indent="-330200" lvl="0" marL="457200" marR="0" rtl="0" algn="l">
              <a:lnSpc>
                <a:spcPct val="135000"/>
              </a:lnSpc>
              <a:spcBef>
                <a:spcPts val="0"/>
              </a:spcBef>
              <a:spcAft>
                <a:spcPts val="0"/>
              </a:spcAft>
              <a:buClr>
                <a:srgbClr val="000000"/>
              </a:buClr>
              <a:buSzPts val="1600"/>
              <a:buFont typeface="Montserrat"/>
              <a:buChar char="●"/>
            </a:pPr>
            <a:r>
              <a:rPr b="0" i="0" lang="en-GB" sz="1600" u="none" cap="none" strike="noStrike">
                <a:solidFill>
                  <a:srgbClr val="000000"/>
                </a:solidFill>
                <a:highlight>
                  <a:schemeClr val="dk1"/>
                </a:highlight>
                <a:latin typeface="Montserrat"/>
                <a:ea typeface="Montserrat"/>
                <a:cs typeface="Montserrat"/>
                <a:sym typeface="Montserrat"/>
              </a:rPr>
              <a:t>Once the animal is detected then , using the </a:t>
            </a:r>
            <a:r>
              <a:rPr b="1" i="0" lang="en-GB" sz="1600" u="none" cap="none" strike="noStrike">
                <a:solidFill>
                  <a:srgbClr val="000000"/>
                </a:solidFill>
                <a:highlight>
                  <a:schemeClr val="dk1"/>
                </a:highlight>
                <a:latin typeface="Montserrat"/>
                <a:ea typeface="Montserrat"/>
                <a:cs typeface="Montserrat"/>
                <a:sym typeface="Montserrat"/>
              </a:rPr>
              <a:t>POST</a:t>
            </a:r>
            <a:r>
              <a:rPr b="0" i="0" lang="en-GB" sz="1600" u="none" cap="none" strike="noStrike">
                <a:solidFill>
                  <a:srgbClr val="000000"/>
                </a:solidFill>
                <a:highlight>
                  <a:schemeClr val="dk1"/>
                </a:highlight>
                <a:latin typeface="Montserrat"/>
                <a:ea typeface="Montserrat"/>
                <a:cs typeface="Montserrat"/>
                <a:sym typeface="Montserrat"/>
              </a:rPr>
              <a:t> request we will post a response in </a:t>
            </a:r>
            <a:r>
              <a:rPr b="1" i="0" lang="en-GB" sz="1600" u="none" cap="none" strike="noStrike">
                <a:solidFill>
                  <a:srgbClr val="000000"/>
                </a:solidFill>
                <a:highlight>
                  <a:schemeClr val="dk1"/>
                </a:highlight>
                <a:latin typeface="Montserrat"/>
                <a:ea typeface="Montserrat"/>
                <a:cs typeface="Montserrat"/>
                <a:sym typeface="Montserrat"/>
              </a:rPr>
              <a:t>dashboard</a:t>
            </a:r>
            <a:r>
              <a:rPr b="0" i="0" lang="en-GB" sz="1600" u="none" cap="none" strike="noStrike">
                <a:solidFill>
                  <a:srgbClr val="000000"/>
                </a:solidFill>
                <a:highlight>
                  <a:schemeClr val="dk1"/>
                </a:highlight>
                <a:latin typeface="Montserrat"/>
                <a:ea typeface="Montserrat"/>
                <a:cs typeface="Montserrat"/>
                <a:sym typeface="Montserrat"/>
              </a:rPr>
              <a:t> also . Example : “Animal Detected”  . Dashboard helps to keep a record of the animal movements overtime . </a:t>
            </a:r>
            <a:endParaRPr b="0" i="0" sz="1600" u="none" cap="none" strike="noStrike">
              <a:solidFill>
                <a:srgbClr val="000000"/>
              </a:solidFill>
              <a:highlight>
                <a:schemeClr val="dk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highlight>
                <a:srgbClr val="FFFFFF"/>
              </a:highlight>
              <a:latin typeface="Montserrat"/>
              <a:ea typeface="Montserrat"/>
              <a:cs typeface="Montserrat"/>
              <a:sym typeface="Montserrat"/>
            </a:endParaRPr>
          </a:p>
        </p:txBody>
      </p:sp>
      <p:sp>
        <p:nvSpPr>
          <p:cNvPr id="321" name="Google Shape;321;p11"/>
          <p:cNvSpPr txBox="1"/>
          <p:nvPr/>
        </p:nvSpPr>
        <p:spPr>
          <a:xfrm>
            <a:off x="-2095000" y="631175"/>
            <a:ext cx="523800" cy="188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12"/>
          <p:cNvSpPr txBox="1"/>
          <p:nvPr>
            <p:ph type="title"/>
          </p:nvPr>
        </p:nvSpPr>
        <p:spPr>
          <a:xfrm>
            <a:off x="295425" y="201000"/>
            <a:ext cx="3666300" cy="63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GB"/>
              <a:t>System Design-3</a:t>
            </a:r>
            <a:endParaRPr b="1"/>
          </a:p>
        </p:txBody>
      </p:sp>
      <p:pic>
        <p:nvPicPr>
          <p:cNvPr id="327" name="Google Shape;327;p12"/>
          <p:cNvPicPr preferRelativeResize="0"/>
          <p:nvPr/>
        </p:nvPicPr>
        <p:blipFill rotWithShape="1">
          <a:blip r:embed="rId3">
            <a:alphaModFix/>
          </a:blip>
          <a:srcRect b="12951" l="0" r="0" t="12951"/>
          <a:stretch/>
        </p:blipFill>
        <p:spPr>
          <a:xfrm>
            <a:off x="689675" y="1577481"/>
            <a:ext cx="1271076" cy="994255"/>
          </a:xfrm>
          <a:prstGeom prst="rect">
            <a:avLst/>
          </a:prstGeom>
          <a:noFill/>
          <a:ln>
            <a:noFill/>
          </a:ln>
        </p:spPr>
      </p:pic>
      <p:sp>
        <p:nvSpPr>
          <p:cNvPr id="328" name="Google Shape;328;p12"/>
          <p:cNvSpPr txBox="1"/>
          <p:nvPr/>
        </p:nvSpPr>
        <p:spPr>
          <a:xfrm>
            <a:off x="837400" y="2471025"/>
            <a:ext cx="1759200" cy="34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rgbClr val="000000"/>
                </a:solidFill>
                <a:latin typeface="Calibri"/>
                <a:ea typeface="Calibri"/>
                <a:cs typeface="Calibri"/>
                <a:sym typeface="Calibri"/>
              </a:rPr>
              <a:t>Dashboard</a:t>
            </a:r>
            <a:endParaRPr b="1" i="0" sz="1500" u="none" cap="none" strike="noStrike">
              <a:solidFill>
                <a:srgbClr val="000000"/>
              </a:solidFill>
              <a:latin typeface="Calibri"/>
              <a:ea typeface="Calibri"/>
              <a:cs typeface="Calibri"/>
              <a:sym typeface="Calibri"/>
            </a:endParaRPr>
          </a:p>
        </p:txBody>
      </p:sp>
      <p:sp>
        <p:nvSpPr>
          <p:cNvPr id="329" name="Google Shape;329;p12"/>
          <p:cNvSpPr txBox="1"/>
          <p:nvPr/>
        </p:nvSpPr>
        <p:spPr>
          <a:xfrm>
            <a:off x="3169375" y="2565025"/>
            <a:ext cx="1880100" cy="44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30" name="Google Shape;330;p12"/>
          <p:cNvSpPr txBox="1"/>
          <p:nvPr/>
        </p:nvSpPr>
        <p:spPr>
          <a:xfrm>
            <a:off x="3533775" y="2471025"/>
            <a:ext cx="1933800" cy="34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rgbClr val="3C4151"/>
                </a:solidFill>
                <a:highlight>
                  <a:srgbClr val="FFFFFF"/>
                </a:highlight>
                <a:latin typeface="Calibri"/>
                <a:ea typeface="Calibri"/>
                <a:cs typeface="Calibri"/>
                <a:sym typeface="Calibri"/>
              </a:rPr>
              <a:t>Blynk Cloud</a:t>
            </a:r>
            <a:endParaRPr b="0" i="0" sz="1500" u="none" cap="none" strike="noStrike">
              <a:solidFill>
                <a:srgbClr val="000000"/>
              </a:solidFill>
              <a:latin typeface="Calibri"/>
              <a:ea typeface="Calibri"/>
              <a:cs typeface="Calibri"/>
              <a:sym typeface="Calibri"/>
            </a:endParaRPr>
          </a:p>
        </p:txBody>
      </p:sp>
      <p:cxnSp>
        <p:nvCxnSpPr>
          <p:cNvPr id="331" name="Google Shape;331;p12"/>
          <p:cNvCxnSpPr>
            <a:stCxn id="327" idx="3"/>
          </p:cNvCxnSpPr>
          <p:nvPr/>
        </p:nvCxnSpPr>
        <p:spPr>
          <a:xfrm>
            <a:off x="1960751" y="2074608"/>
            <a:ext cx="1412700" cy="0"/>
          </a:xfrm>
          <a:prstGeom prst="straightConnector1">
            <a:avLst/>
          </a:prstGeom>
          <a:noFill/>
          <a:ln cap="flat" cmpd="sng" w="9525">
            <a:solidFill>
              <a:schemeClr val="dk2"/>
            </a:solidFill>
            <a:prstDash val="solid"/>
            <a:round/>
            <a:headEnd len="sm" w="sm" type="none"/>
            <a:tailEnd len="med" w="med" type="triangle"/>
          </a:ln>
        </p:spPr>
      </p:cxnSp>
      <p:cxnSp>
        <p:nvCxnSpPr>
          <p:cNvPr id="332" name="Google Shape;332;p12"/>
          <p:cNvCxnSpPr/>
          <p:nvPr/>
        </p:nvCxnSpPr>
        <p:spPr>
          <a:xfrm>
            <a:off x="4335606" y="2074600"/>
            <a:ext cx="1642800" cy="0"/>
          </a:xfrm>
          <a:prstGeom prst="straightConnector1">
            <a:avLst/>
          </a:prstGeom>
          <a:noFill/>
          <a:ln cap="flat" cmpd="sng" w="9525">
            <a:solidFill>
              <a:schemeClr val="dk2"/>
            </a:solidFill>
            <a:prstDash val="solid"/>
            <a:round/>
            <a:headEnd len="sm" w="sm" type="none"/>
            <a:tailEnd len="med" w="med" type="triangle"/>
          </a:ln>
        </p:spPr>
      </p:cxnSp>
      <p:sp>
        <p:nvSpPr>
          <p:cNvPr id="333" name="Google Shape;333;p12"/>
          <p:cNvSpPr txBox="1"/>
          <p:nvPr/>
        </p:nvSpPr>
        <p:spPr>
          <a:xfrm>
            <a:off x="5847375" y="2521275"/>
            <a:ext cx="2910600" cy="44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rgbClr val="000000"/>
                </a:solidFill>
                <a:latin typeface="Calibri"/>
                <a:ea typeface="Calibri"/>
                <a:cs typeface="Calibri"/>
                <a:sym typeface="Calibri"/>
              </a:rPr>
              <a:t>IBM WATSON IOT PLATFORM</a:t>
            </a:r>
            <a:endParaRPr b="1" i="0" sz="1500" u="none" cap="none" strike="noStrike">
              <a:solidFill>
                <a:srgbClr val="000000"/>
              </a:solidFill>
              <a:latin typeface="Calibri"/>
              <a:ea typeface="Calibri"/>
              <a:cs typeface="Calibri"/>
              <a:sym typeface="Calibri"/>
            </a:endParaRPr>
          </a:p>
        </p:txBody>
      </p:sp>
      <p:pic>
        <p:nvPicPr>
          <p:cNvPr id="334" name="Google Shape;334;p12"/>
          <p:cNvPicPr preferRelativeResize="0"/>
          <p:nvPr/>
        </p:nvPicPr>
        <p:blipFill rotWithShape="1">
          <a:blip r:embed="rId4">
            <a:alphaModFix/>
          </a:blip>
          <a:srcRect b="0" l="0" r="0" t="0"/>
          <a:stretch/>
        </p:blipFill>
        <p:spPr>
          <a:xfrm>
            <a:off x="5545725" y="3411050"/>
            <a:ext cx="2081475" cy="1488975"/>
          </a:xfrm>
          <a:prstGeom prst="rect">
            <a:avLst/>
          </a:prstGeom>
          <a:noFill/>
          <a:ln>
            <a:noFill/>
          </a:ln>
        </p:spPr>
      </p:pic>
      <p:pic>
        <p:nvPicPr>
          <p:cNvPr id="335" name="Google Shape;335;p12"/>
          <p:cNvPicPr preferRelativeResize="0"/>
          <p:nvPr/>
        </p:nvPicPr>
        <p:blipFill rotWithShape="1">
          <a:blip r:embed="rId5">
            <a:alphaModFix/>
          </a:blip>
          <a:srcRect b="0" l="0" r="0" t="0"/>
          <a:stretch/>
        </p:blipFill>
        <p:spPr>
          <a:xfrm>
            <a:off x="3196057" y="3658387"/>
            <a:ext cx="1135593" cy="994250"/>
          </a:xfrm>
          <a:prstGeom prst="rect">
            <a:avLst/>
          </a:prstGeom>
          <a:noFill/>
          <a:ln>
            <a:noFill/>
          </a:ln>
        </p:spPr>
      </p:pic>
      <p:sp>
        <p:nvSpPr>
          <p:cNvPr id="336" name="Google Shape;336;p12"/>
          <p:cNvSpPr txBox="1"/>
          <p:nvPr/>
        </p:nvSpPr>
        <p:spPr>
          <a:xfrm>
            <a:off x="3282800" y="4498975"/>
            <a:ext cx="962100" cy="34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rgbClr val="000000"/>
                </a:solidFill>
                <a:latin typeface="Calibri"/>
                <a:ea typeface="Calibri"/>
                <a:cs typeface="Calibri"/>
                <a:sym typeface="Calibri"/>
              </a:rPr>
              <a:t>Relay</a:t>
            </a:r>
            <a:endParaRPr b="1" i="0" sz="1500" u="none" cap="none" strike="noStrike">
              <a:solidFill>
                <a:srgbClr val="000000"/>
              </a:solidFill>
              <a:latin typeface="Calibri"/>
              <a:ea typeface="Calibri"/>
              <a:cs typeface="Calibri"/>
              <a:sym typeface="Calibri"/>
            </a:endParaRPr>
          </a:p>
        </p:txBody>
      </p:sp>
      <p:cxnSp>
        <p:nvCxnSpPr>
          <p:cNvPr id="337" name="Google Shape;337;p12"/>
          <p:cNvCxnSpPr>
            <a:stCxn id="334" idx="1"/>
            <a:endCxn id="335" idx="3"/>
          </p:cNvCxnSpPr>
          <p:nvPr/>
        </p:nvCxnSpPr>
        <p:spPr>
          <a:xfrm rot="10800000">
            <a:off x="4331625" y="4155537"/>
            <a:ext cx="1214100" cy="0"/>
          </a:xfrm>
          <a:prstGeom prst="straightConnector1">
            <a:avLst/>
          </a:prstGeom>
          <a:noFill/>
          <a:ln cap="flat" cmpd="sng" w="9525">
            <a:solidFill>
              <a:schemeClr val="dk2"/>
            </a:solidFill>
            <a:prstDash val="solid"/>
            <a:round/>
            <a:headEnd len="sm" w="sm" type="none"/>
            <a:tailEnd len="med" w="med" type="triangle"/>
          </a:ln>
        </p:spPr>
      </p:cxnSp>
      <p:sp>
        <p:nvSpPr>
          <p:cNvPr id="338" name="Google Shape;338;p12"/>
          <p:cNvSpPr txBox="1"/>
          <p:nvPr/>
        </p:nvSpPr>
        <p:spPr>
          <a:xfrm>
            <a:off x="600175" y="3904113"/>
            <a:ext cx="1642800" cy="502800"/>
          </a:xfrm>
          <a:prstGeom prst="rect">
            <a:avLst/>
          </a:prstGeom>
          <a:noFill/>
          <a:ln>
            <a:noFill/>
          </a:ln>
          <a:effectLst>
            <a:outerShdw blurRad="714375" rotWithShape="0" algn="bl" dir="5400000" dist="19050">
              <a:srgbClr val="000000">
                <a:alpha val="49803"/>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1" i="0" lang="en-GB" sz="2100" u="none" cap="none" strike="noStrike">
                <a:solidFill>
                  <a:srgbClr val="000000"/>
                </a:solidFill>
                <a:latin typeface="Calibri"/>
                <a:ea typeface="Calibri"/>
                <a:cs typeface="Calibri"/>
                <a:sym typeface="Calibri"/>
              </a:rPr>
              <a:t>Water Pump</a:t>
            </a:r>
            <a:endParaRPr b="1" i="0" sz="2100" u="none" cap="none" strike="noStrike">
              <a:solidFill>
                <a:srgbClr val="000000"/>
              </a:solidFill>
              <a:latin typeface="Calibri"/>
              <a:ea typeface="Calibri"/>
              <a:cs typeface="Calibri"/>
              <a:sym typeface="Calibri"/>
            </a:endParaRPr>
          </a:p>
        </p:txBody>
      </p:sp>
      <p:cxnSp>
        <p:nvCxnSpPr>
          <p:cNvPr id="339" name="Google Shape;339;p12"/>
          <p:cNvCxnSpPr>
            <a:stCxn id="335" idx="1"/>
            <a:endCxn id="338" idx="3"/>
          </p:cNvCxnSpPr>
          <p:nvPr/>
        </p:nvCxnSpPr>
        <p:spPr>
          <a:xfrm rot="10800000">
            <a:off x="2242957" y="4155512"/>
            <a:ext cx="953100" cy="0"/>
          </a:xfrm>
          <a:prstGeom prst="straightConnector1">
            <a:avLst/>
          </a:prstGeom>
          <a:noFill/>
          <a:ln cap="flat" cmpd="sng" w="9525">
            <a:solidFill>
              <a:schemeClr val="dk2"/>
            </a:solidFill>
            <a:prstDash val="solid"/>
            <a:round/>
            <a:headEnd len="sm" w="sm" type="none"/>
            <a:tailEnd len="med" w="med" type="triangle"/>
          </a:ln>
        </p:spPr>
      </p:cxnSp>
      <p:sp>
        <p:nvSpPr>
          <p:cNvPr id="340" name="Google Shape;340;p12"/>
          <p:cNvSpPr/>
          <p:nvPr/>
        </p:nvSpPr>
        <p:spPr>
          <a:xfrm>
            <a:off x="590900" y="3773700"/>
            <a:ext cx="1625400" cy="831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12"/>
          <p:cNvSpPr txBox="1"/>
          <p:nvPr/>
        </p:nvSpPr>
        <p:spPr>
          <a:xfrm>
            <a:off x="7410775" y="3773700"/>
            <a:ext cx="1504200" cy="55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rgbClr val="000000"/>
                </a:solidFill>
                <a:latin typeface="Calibri"/>
                <a:ea typeface="Calibri"/>
                <a:cs typeface="Calibri"/>
                <a:sym typeface="Calibri"/>
              </a:rPr>
              <a:t>Raspberry Pi</a:t>
            </a:r>
            <a:endParaRPr b="1" i="0" sz="1500" u="none" cap="none" strike="noStrike">
              <a:solidFill>
                <a:srgbClr val="000000"/>
              </a:solidFill>
              <a:latin typeface="Calibri"/>
              <a:ea typeface="Calibri"/>
              <a:cs typeface="Calibri"/>
              <a:sym typeface="Calibri"/>
            </a:endParaRPr>
          </a:p>
        </p:txBody>
      </p:sp>
      <p:pic>
        <p:nvPicPr>
          <p:cNvPr id="342" name="Google Shape;342;p12"/>
          <p:cNvPicPr preferRelativeResize="0"/>
          <p:nvPr/>
        </p:nvPicPr>
        <p:blipFill rotWithShape="1">
          <a:blip r:embed="rId6">
            <a:alphaModFix/>
          </a:blip>
          <a:srcRect b="24046" l="0" r="0" t="0"/>
          <a:stretch/>
        </p:blipFill>
        <p:spPr>
          <a:xfrm>
            <a:off x="6165300" y="1564094"/>
            <a:ext cx="1271075" cy="944781"/>
          </a:xfrm>
          <a:prstGeom prst="rect">
            <a:avLst/>
          </a:prstGeom>
          <a:noFill/>
          <a:ln>
            <a:noFill/>
          </a:ln>
        </p:spPr>
      </p:pic>
      <p:cxnSp>
        <p:nvCxnSpPr>
          <p:cNvPr id="343" name="Google Shape;343;p12"/>
          <p:cNvCxnSpPr/>
          <p:nvPr/>
        </p:nvCxnSpPr>
        <p:spPr>
          <a:xfrm>
            <a:off x="6849375" y="2927925"/>
            <a:ext cx="0" cy="563100"/>
          </a:xfrm>
          <a:prstGeom prst="straightConnector1">
            <a:avLst/>
          </a:prstGeom>
          <a:noFill/>
          <a:ln cap="flat" cmpd="sng" w="9525">
            <a:solidFill>
              <a:schemeClr val="dk2"/>
            </a:solidFill>
            <a:prstDash val="solid"/>
            <a:round/>
            <a:headEnd len="sm" w="sm" type="none"/>
            <a:tailEnd len="med" w="med" type="triangle"/>
          </a:ln>
        </p:spPr>
      </p:cxnSp>
      <p:pic>
        <p:nvPicPr>
          <p:cNvPr id="344" name="Google Shape;344;p12"/>
          <p:cNvPicPr preferRelativeResize="0"/>
          <p:nvPr/>
        </p:nvPicPr>
        <p:blipFill rotWithShape="1">
          <a:blip r:embed="rId7">
            <a:alphaModFix/>
          </a:blip>
          <a:srcRect b="15676" l="23861" r="24623" t="9983"/>
          <a:stretch/>
        </p:blipFill>
        <p:spPr>
          <a:xfrm>
            <a:off x="3385162" y="1514261"/>
            <a:ext cx="1214099" cy="9391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13"/>
          <p:cNvSpPr txBox="1"/>
          <p:nvPr>
            <p:ph type="title"/>
          </p:nvPr>
        </p:nvSpPr>
        <p:spPr>
          <a:xfrm>
            <a:off x="295425" y="201000"/>
            <a:ext cx="5763300" cy="63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GB"/>
              <a:t>System Design-3 Explanation </a:t>
            </a:r>
            <a:endParaRPr b="1"/>
          </a:p>
        </p:txBody>
      </p:sp>
      <p:sp>
        <p:nvSpPr>
          <p:cNvPr id="350" name="Google Shape;350;p13"/>
          <p:cNvSpPr txBox="1"/>
          <p:nvPr/>
        </p:nvSpPr>
        <p:spPr>
          <a:xfrm>
            <a:off x="429775" y="1020625"/>
            <a:ext cx="8420100" cy="36012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35000"/>
              </a:lnSpc>
              <a:spcBef>
                <a:spcPts val="0"/>
              </a:spcBef>
              <a:spcAft>
                <a:spcPts val="0"/>
              </a:spcAft>
              <a:buClr>
                <a:srgbClr val="000000"/>
              </a:buClr>
              <a:buSzPts val="1600"/>
              <a:buFont typeface="Montserrat"/>
              <a:buChar char="●"/>
            </a:pPr>
            <a:r>
              <a:rPr b="0" i="0" lang="en-GB" sz="1600" u="none" cap="none" strike="noStrike">
                <a:solidFill>
                  <a:srgbClr val="000000"/>
                </a:solidFill>
                <a:latin typeface="Montserrat"/>
                <a:ea typeface="Montserrat"/>
                <a:cs typeface="Montserrat"/>
                <a:sym typeface="Montserrat"/>
              </a:rPr>
              <a:t>This system design used to control the water pump from remote locations . </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35000"/>
              </a:lnSpc>
              <a:spcBef>
                <a:spcPts val="0"/>
              </a:spcBef>
              <a:spcAft>
                <a:spcPts val="0"/>
              </a:spcAft>
              <a:buClr>
                <a:srgbClr val="000000"/>
              </a:buClr>
              <a:buSzPts val="1600"/>
              <a:buFont typeface="Montserrat"/>
              <a:buChar char="●"/>
            </a:pPr>
            <a:r>
              <a:rPr b="0" i="0" lang="en-GB" sz="1600" u="none" cap="none" strike="noStrike">
                <a:solidFill>
                  <a:srgbClr val="000000"/>
                </a:solidFill>
                <a:latin typeface="Montserrat"/>
                <a:ea typeface="Montserrat"/>
                <a:cs typeface="Montserrat"/>
                <a:sym typeface="Montserrat"/>
              </a:rPr>
              <a:t>Example : When we press the motor on button , then the default logic of OFF(means ‘0’) gets updated to logic ON(means ‘1’) .</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35000"/>
              </a:lnSpc>
              <a:spcBef>
                <a:spcPts val="0"/>
              </a:spcBef>
              <a:spcAft>
                <a:spcPts val="0"/>
              </a:spcAft>
              <a:buClr>
                <a:srgbClr val="000000"/>
              </a:buClr>
              <a:buSzPts val="1600"/>
              <a:buFont typeface="Montserrat"/>
              <a:buChar char="●"/>
            </a:pPr>
            <a:r>
              <a:rPr b="0" i="0" lang="en-GB" sz="1600" u="none" cap="none" strike="noStrike">
                <a:solidFill>
                  <a:srgbClr val="000000"/>
                </a:solidFill>
                <a:latin typeface="Montserrat"/>
                <a:ea typeface="Montserrat"/>
                <a:cs typeface="Montserrat"/>
                <a:sym typeface="Montserrat"/>
              </a:rPr>
              <a:t>This value gets updated to the IBM Cloud with the help of </a:t>
            </a:r>
            <a:r>
              <a:rPr b="1" i="0" lang="en-GB" sz="1600" u="none" cap="none" strike="noStrike">
                <a:solidFill>
                  <a:srgbClr val="000000"/>
                </a:solidFill>
                <a:latin typeface="Montserrat"/>
                <a:ea typeface="Montserrat"/>
                <a:cs typeface="Montserrat"/>
                <a:sym typeface="Montserrat"/>
              </a:rPr>
              <a:t>IBM WATSON IOT</a:t>
            </a:r>
            <a:r>
              <a:rPr b="0" i="0" lang="en-GB" sz="1600" u="none" cap="none" strike="noStrike">
                <a:solidFill>
                  <a:srgbClr val="000000"/>
                </a:solidFill>
                <a:latin typeface="Montserrat"/>
                <a:ea typeface="Montserrat"/>
                <a:cs typeface="Montserrat"/>
                <a:sym typeface="Montserrat"/>
              </a:rPr>
              <a:t> </a:t>
            </a:r>
            <a:r>
              <a:rPr b="1" i="0" lang="en-GB" sz="1600" u="none" cap="none" strike="noStrike">
                <a:solidFill>
                  <a:srgbClr val="000000"/>
                </a:solidFill>
                <a:latin typeface="Montserrat"/>
                <a:ea typeface="Montserrat"/>
                <a:cs typeface="Montserrat"/>
                <a:sym typeface="Montserrat"/>
              </a:rPr>
              <a:t>PLATFORM</a:t>
            </a:r>
            <a:r>
              <a:rPr b="0" i="0" lang="en-GB" sz="1600" u="none" cap="none" strike="noStrike">
                <a:solidFill>
                  <a:srgbClr val="000000"/>
                </a:solidFill>
                <a:latin typeface="Montserrat"/>
                <a:ea typeface="Montserrat"/>
                <a:cs typeface="Montserrat"/>
                <a:sym typeface="Montserrat"/>
              </a:rPr>
              <a:t> In order to update the logic PUT request will be used . </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35000"/>
              </a:lnSpc>
              <a:spcBef>
                <a:spcPts val="0"/>
              </a:spcBef>
              <a:spcAft>
                <a:spcPts val="0"/>
              </a:spcAft>
              <a:buClr>
                <a:srgbClr val="000000"/>
              </a:buClr>
              <a:buSzPts val="1600"/>
              <a:buFont typeface="Montserrat"/>
              <a:buChar char="●"/>
            </a:pPr>
            <a:r>
              <a:rPr b="0" i="0" lang="en-GB" sz="1600" u="none" cap="none" strike="noStrike">
                <a:solidFill>
                  <a:srgbClr val="000000"/>
                </a:solidFill>
                <a:latin typeface="Montserrat"/>
                <a:ea typeface="Montserrat"/>
                <a:cs typeface="Montserrat"/>
                <a:sym typeface="Montserrat"/>
              </a:rPr>
              <a:t>And the data from the Blynk cloud is Communicated with the raspberry pi . </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35000"/>
              </a:lnSpc>
              <a:spcBef>
                <a:spcPts val="0"/>
              </a:spcBef>
              <a:spcAft>
                <a:spcPts val="0"/>
              </a:spcAft>
              <a:buClr>
                <a:srgbClr val="000000"/>
              </a:buClr>
              <a:buSzPts val="1600"/>
              <a:buFont typeface="Montserrat"/>
              <a:buChar char="●"/>
            </a:pPr>
            <a:r>
              <a:rPr b="0" i="0" lang="en-GB" sz="1600" u="none" cap="none" strike="noStrike">
                <a:solidFill>
                  <a:srgbClr val="000000"/>
                </a:solidFill>
                <a:latin typeface="Montserrat"/>
                <a:ea typeface="Montserrat"/>
                <a:cs typeface="Montserrat"/>
                <a:sym typeface="Montserrat"/>
              </a:rPr>
              <a:t>So that it can </a:t>
            </a:r>
            <a:r>
              <a:rPr b="1" i="0" lang="en-GB" sz="1600" u="none" cap="none" strike="noStrike">
                <a:solidFill>
                  <a:srgbClr val="000000"/>
                </a:solidFill>
                <a:latin typeface="Montserrat"/>
                <a:ea typeface="Montserrat"/>
                <a:cs typeface="Montserrat"/>
                <a:sym typeface="Montserrat"/>
              </a:rPr>
              <a:t>switch on or off </a:t>
            </a:r>
            <a:r>
              <a:rPr b="0" i="0" lang="en-GB" sz="1600" u="none" cap="none" strike="noStrike">
                <a:solidFill>
                  <a:srgbClr val="000000"/>
                </a:solidFill>
                <a:latin typeface="Montserrat"/>
                <a:ea typeface="Montserrat"/>
                <a:cs typeface="Montserrat"/>
                <a:sym typeface="Montserrat"/>
              </a:rPr>
              <a:t>the motor according to the request given by the user . </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35000"/>
              </a:lnSpc>
              <a:spcBef>
                <a:spcPts val="0"/>
              </a:spcBef>
              <a:spcAft>
                <a:spcPts val="0"/>
              </a:spcAft>
              <a:buClr>
                <a:srgbClr val="000000"/>
              </a:buClr>
              <a:buSzPts val="1600"/>
              <a:buFont typeface="Montserrat"/>
              <a:buChar char="●"/>
            </a:pPr>
            <a:r>
              <a:rPr b="0" i="0" lang="en-GB" sz="1600" u="none" cap="none" strike="noStrike">
                <a:solidFill>
                  <a:srgbClr val="000000"/>
                </a:solidFill>
                <a:latin typeface="Montserrat"/>
                <a:ea typeface="Montserrat"/>
                <a:cs typeface="Montserrat"/>
                <a:sym typeface="Montserrat"/>
              </a:rPr>
              <a:t>Using the same dashboard and blynk Restful API we will be controlling the  stepper motor</a:t>
            </a:r>
            <a:endParaRPr b="0" i="0" sz="16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14"/>
          <p:cNvSpPr/>
          <p:nvPr/>
        </p:nvSpPr>
        <p:spPr>
          <a:xfrm>
            <a:off x="7412450" y="2375388"/>
            <a:ext cx="1439700" cy="3927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 Power Supply</a:t>
            </a:r>
            <a:endParaRPr b="0" i="0" sz="1400" u="none" cap="none" strike="noStrike">
              <a:solidFill>
                <a:srgbClr val="000000"/>
              </a:solidFill>
              <a:latin typeface="Arial"/>
              <a:ea typeface="Arial"/>
              <a:cs typeface="Arial"/>
              <a:sym typeface="Arial"/>
            </a:endParaRPr>
          </a:p>
        </p:txBody>
      </p:sp>
      <p:pic>
        <p:nvPicPr>
          <p:cNvPr id="356" name="Google Shape;356;p14"/>
          <p:cNvPicPr preferRelativeResize="0"/>
          <p:nvPr/>
        </p:nvPicPr>
        <p:blipFill rotWithShape="1">
          <a:blip r:embed="rId3">
            <a:alphaModFix/>
          </a:blip>
          <a:srcRect b="18178" l="0" r="0" t="11053"/>
          <a:stretch/>
        </p:blipFill>
        <p:spPr>
          <a:xfrm>
            <a:off x="4370100" y="1476983"/>
            <a:ext cx="756900" cy="576859"/>
          </a:xfrm>
          <a:prstGeom prst="rect">
            <a:avLst/>
          </a:prstGeom>
          <a:noFill/>
          <a:ln>
            <a:noFill/>
          </a:ln>
        </p:spPr>
      </p:pic>
      <p:sp>
        <p:nvSpPr>
          <p:cNvPr id="357" name="Google Shape;357;p14"/>
          <p:cNvSpPr/>
          <p:nvPr/>
        </p:nvSpPr>
        <p:spPr>
          <a:xfrm>
            <a:off x="4000600" y="3280650"/>
            <a:ext cx="1765200" cy="4995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Hotspot for Internet connectivity</a:t>
            </a:r>
            <a:endParaRPr b="0" i="0" sz="1400" u="none" cap="none" strike="noStrike">
              <a:solidFill>
                <a:srgbClr val="000000"/>
              </a:solidFill>
              <a:latin typeface="Arial"/>
              <a:ea typeface="Arial"/>
              <a:cs typeface="Arial"/>
              <a:sym typeface="Arial"/>
            </a:endParaRPr>
          </a:p>
        </p:txBody>
      </p:sp>
      <p:sp>
        <p:nvSpPr>
          <p:cNvPr id="358" name="Google Shape;358;p14"/>
          <p:cNvSpPr/>
          <p:nvPr/>
        </p:nvSpPr>
        <p:spPr>
          <a:xfrm>
            <a:off x="606163" y="3189175"/>
            <a:ext cx="1135200" cy="3927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Dashboard</a:t>
            </a:r>
            <a:endParaRPr b="0" i="0" sz="1400" u="none" cap="none" strike="noStrike">
              <a:solidFill>
                <a:srgbClr val="000000"/>
              </a:solidFill>
              <a:latin typeface="Arial"/>
              <a:ea typeface="Arial"/>
              <a:cs typeface="Arial"/>
              <a:sym typeface="Arial"/>
            </a:endParaRPr>
          </a:p>
        </p:txBody>
      </p:sp>
      <p:cxnSp>
        <p:nvCxnSpPr>
          <p:cNvPr id="359" name="Google Shape;359;p14"/>
          <p:cNvCxnSpPr/>
          <p:nvPr/>
        </p:nvCxnSpPr>
        <p:spPr>
          <a:xfrm flipH="1" rot="10800000">
            <a:off x="5115200" y="2634425"/>
            <a:ext cx="654000" cy="9000"/>
          </a:xfrm>
          <a:prstGeom prst="straightConnector1">
            <a:avLst/>
          </a:prstGeom>
          <a:noFill/>
          <a:ln cap="flat" cmpd="sng" w="19050">
            <a:solidFill>
              <a:srgbClr val="000000"/>
            </a:solidFill>
            <a:prstDash val="solid"/>
            <a:round/>
            <a:headEnd len="sm" w="sm" type="none"/>
            <a:tailEnd len="med" w="med" type="stealth"/>
          </a:ln>
          <a:effectLst>
            <a:outerShdw blurRad="100013" rotWithShape="0" algn="bl">
              <a:srgbClr val="000000">
                <a:alpha val="89803"/>
              </a:srgbClr>
            </a:outerShdw>
          </a:effectLst>
        </p:spPr>
      </p:cxnSp>
      <p:cxnSp>
        <p:nvCxnSpPr>
          <p:cNvPr id="360" name="Google Shape;360;p14"/>
          <p:cNvCxnSpPr/>
          <p:nvPr/>
        </p:nvCxnSpPr>
        <p:spPr>
          <a:xfrm>
            <a:off x="3703575" y="2668550"/>
            <a:ext cx="687300" cy="0"/>
          </a:xfrm>
          <a:prstGeom prst="straightConnector1">
            <a:avLst/>
          </a:prstGeom>
          <a:noFill/>
          <a:ln cap="flat" cmpd="sng" w="28575">
            <a:solidFill>
              <a:srgbClr val="000000"/>
            </a:solidFill>
            <a:prstDash val="solid"/>
            <a:round/>
            <a:headEnd len="med" w="med" type="stealth"/>
            <a:tailEnd len="sm" w="sm" type="none"/>
          </a:ln>
          <a:effectLst>
            <a:outerShdw blurRad="100013" rotWithShape="0" algn="bl">
              <a:srgbClr val="000000">
                <a:alpha val="88627"/>
              </a:srgbClr>
            </a:outerShdw>
          </a:effectLst>
        </p:spPr>
      </p:cxnSp>
      <p:cxnSp>
        <p:nvCxnSpPr>
          <p:cNvPr id="361" name="Google Shape;361;p14"/>
          <p:cNvCxnSpPr>
            <a:stCxn id="362" idx="3"/>
          </p:cNvCxnSpPr>
          <p:nvPr/>
        </p:nvCxnSpPr>
        <p:spPr>
          <a:xfrm flipH="1" rot="10800000">
            <a:off x="1809301" y="2641559"/>
            <a:ext cx="715500" cy="27000"/>
          </a:xfrm>
          <a:prstGeom prst="straightConnector1">
            <a:avLst/>
          </a:prstGeom>
          <a:noFill/>
          <a:ln cap="flat" cmpd="sng" w="28575">
            <a:solidFill>
              <a:srgbClr val="000000"/>
            </a:solidFill>
            <a:prstDash val="solid"/>
            <a:round/>
            <a:headEnd len="med" w="med" type="stealth"/>
            <a:tailEnd len="sm" w="sm" type="none"/>
          </a:ln>
          <a:effectLst>
            <a:outerShdw blurRad="100013" rotWithShape="0" algn="bl" dist="9525">
              <a:srgbClr val="000000">
                <a:alpha val="87843"/>
              </a:srgbClr>
            </a:outerShdw>
          </a:effectLst>
        </p:spPr>
      </p:cxnSp>
      <p:pic>
        <p:nvPicPr>
          <p:cNvPr id="363" name="Google Shape;363;p14"/>
          <p:cNvPicPr preferRelativeResize="0"/>
          <p:nvPr/>
        </p:nvPicPr>
        <p:blipFill rotWithShape="1">
          <a:blip r:embed="rId4">
            <a:alphaModFix/>
          </a:blip>
          <a:srcRect b="0" l="0" r="0" t="0"/>
          <a:stretch/>
        </p:blipFill>
        <p:spPr>
          <a:xfrm>
            <a:off x="4370100" y="2053859"/>
            <a:ext cx="756890" cy="1135324"/>
          </a:xfrm>
          <a:prstGeom prst="rect">
            <a:avLst/>
          </a:prstGeom>
          <a:noFill/>
          <a:ln>
            <a:noFill/>
          </a:ln>
        </p:spPr>
      </p:pic>
      <p:pic>
        <p:nvPicPr>
          <p:cNvPr id="364" name="Google Shape;364;p14"/>
          <p:cNvPicPr preferRelativeResize="0"/>
          <p:nvPr/>
        </p:nvPicPr>
        <p:blipFill rotWithShape="1">
          <a:blip r:embed="rId5">
            <a:alphaModFix/>
          </a:blip>
          <a:srcRect b="0" l="0" r="0" t="0"/>
          <a:stretch/>
        </p:blipFill>
        <p:spPr>
          <a:xfrm flipH="1">
            <a:off x="5769200" y="2004075"/>
            <a:ext cx="1271075" cy="1135325"/>
          </a:xfrm>
          <a:prstGeom prst="rect">
            <a:avLst/>
          </a:prstGeom>
          <a:noFill/>
          <a:ln>
            <a:noFill/>
          </a:ln>
        </p:spPr>
      </p:pic>
      <p:sp>
        <p:nvSpPr>
          <p:cNvPr id="365" name="Google Shape;365;p14"/>
          <p:cNvSpPr txBox="1"/>
          <p:nvPr>
            <p:ph type="title"/>
          </p:nvPr>
        </p:nvSpPr>
        <p:spPr>
          <a:xfrm>
            <a:off x="333350" y="256650"/>
            <a:ext cx="8084100" cy="67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GB" sz="2700"/>
              <a:t>Live Streaming System design-4 diagram:</a:t>
            </a:r>
            <a:endParaRPr b="1" sz="2700"/>
          </a:p>
          <a:p>
            <a:pPr indent="0" lvl="0" marL="0" rtl="0" algn="l">
              <a:lnSpc>
                <a:spcPct val="100000"/>
              </a:lnSpc>
              <a:spcBef>
                <a:spcPts val="0"/>
              </a:spcBef>
              <a:spcAft>
                <a:spcPts val="0"/>
              </a:spcAft>
              <a:buSzPts val="3000"/>
              <a:buNone/>
            </a:pPr>
            <a:r>
              <a:t/>
            </a:r>
            <a:endParaRPr b="1" sz="2700"/>
          </a:p>
        </p:txBody>
      </p:sp>
      <p:sp>
        <p:nvSpPr>
          <p:cNvPr id="366" name="Google Shape;366;p14"/>
          <p:cNvSpPr/>
          <p:nvPr/>
        </p:nvSpPr>
        <p:spPr>
          <a:xfrm>
            <a:off x="2297025" y="3227250"/>
            <a:ext cx="1439700" cy="4995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Youtube Live</a:t>
            </a:r>
            <a:endParaRPr b="0" i="0" sz="1600" u="none" cap="none" strike="noStrike">
              <a:solidFill>
                <a:srgbClr val="000000"/>
              </a:solidFill>
              <a:latin typeface="Arial"/>
              <a:ea typeface="Arial"/>
              <a:cs typeface="Arial"/>
              <a:sym typeface="Arial"/>
            </a:endParaRPr>
          </a:p>
        </p:txBody>
      </p:sp>
      <p:pic>
        <p:nvPicPr>
          <p:cNvPr id="362" name="Google Shape;362;p14"/>
          <p:cNvPicPr preferRelativeResize="0"/>
          <p:nvPr/>
        </p:nvPicPr>
        <p:blipFill rotWithShape="1">
          <a:blip r:embed="rId6">
            <a:alphaModFix/>
          </a:blip>
          <a:srcRect b="12951" l="0" r="0" t="12951"/>
          <a:stretch/>
        </p:blipFill>
        <p:spPr>
          <a:xfrm>
            <a:off x="538225" y="2171431"/>
            <a:ext cx="1271076" cy="994255"/>
          </a:xfrm>
          <a:prstGeom prst="rect">
            <a:avLst/>
          </a:prstGeom>
          <a:noFill/>
          <a:ln>
            <a:noFill/>
          </a:ln>
        </p:spPr>
      </p:pic>
      <p:cxnSp>
        <p:nvCxnSpPr>
          <p:cNvPr id="367" name="Google Shape;367;p14"/>
          <p:cNvCxnSpPr>
            <a:stCxn id="355" idx="1"/>
            <a:endCxn id="364" idx="1"/>
          </p:cNvCxnSpPr>
          <p:nvPr/>
        </p:nvCxnSpPr>
        <p:spPr>
          <a:xfrm rot="10800000">
            <a:off x="7040150" y="2571738"/>
            <a:ext cx="372300" cy="0"/>
          </a:xfrm>
          <a:prstGeom prst="straightConnector1">
            <a:avLst/>
          </a:prstGeom>
          <a:noFill/>
          <a:ln cap="flat" cmpd="sng" w="19050">
            <a:solidFill>
              <a:schemeClr val="dk2"/>
            </a:solidFill>
            <a:prstDash val="solid"/>
            <a:round/>
            <a:headEnd len="sm" w="sm" type="none"/>
            <a:tailEnd len="med" w="med" type="triangle"/>
          </a:ln>
        </p:spPr>
      </p:cxnSp>
      <p:pic>
        <p:nvPicPr>
          <p:cNvPr id="368" name="Google Shape;368;p14"/>
          <p:cNvPicPr preferRelativeResize="0"/>
          <p:nvPr/>
        </p:nvPicPr>
        <p:blipFill rotWithShape="1">
          <a:blip r:embed="rId7">
            <a:alphaModFix/>
          </a:blip>
          <a:srcRect b="28957" l="20823" r="16071" t="23072"/>
          <a:stretch/>
        </p:blipFill>
        <p:spPr>
          <a:xfrm>
            <a:off x="2546587" y="2223588"/>
            <a:ext cx="1135199" cy="862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15"/>
          <p:cNvSpPr txBox="1"/>
          <p:nvPr>
            <p:ph type="title"/>
          </p:nvPr>
        </p:nvSpPr>
        <p:spPr>
          <a:xfrm>
            <a:off x="333350" y="256650"/>
            <a:ext cx="7176900" cy="67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GB"/>
              <a:t>System Design-4 Explanation</a:t>
            </a:r>
            <a:endParaRPr b="1"/>
          </a:p>
          <a:p>
            <a:pPr indent="0" lvl="0" marL="0" rtl="0" algn="l">
              <a:lnSpc>
                <a:spcPct val="100000"/>
              </a:lnSpc>
              <a:spcBef>
                <a:spcPts val="0"/>
              </a:spcBef>
              <a:spcAft>
                <a:spcPts val="0"/>
              </a:spcAft>
              <a:buSzPts val="3000"/>
              <a:buNone/>
            </a:pPr>
            <a:r>
              <a:t/>
            </a:r>
            <a:endParaRPr b="1"/>
          </a:p>
        </p:txBody>
      </p:sp>
      <p:sp>
        <p:nvSpPr>
          <p:cNvPr id="374" name="Google Shape;374;p15"/>
          <p:cNvSpPr txBox="1"/>
          <p:nvPr>
            <p:ph idx="1" type="body"/>
          </p:nvPr>
        </p:nvSpPr>
        <p:spPr>
          <a:xfrm>
            <a:off x="333350" y="1062600"/>
            <a:ext cx="5294400" cy="3544500"/>
          </a:xfrm>
          <a:prstGeom prst="rect">
            <a:avLst/>
          </a:prstGeom>
          <a:noFill/>
          <a:ln>
            <a:noFill/>
          </a:ln>
        </p:spPr>
        <p:txBody>
          <a:bodyPr anchorCtr="0" anchor="t" bIns="91425" lIns="91425" spcFirstLastPara="1" rIns="91425" wrap="square" tIns="91425">
            <a:noAutofit/>
          </a:bodyPr>
          <a:lstStyle/>
          <a:p>
            <a:pPr indent="0" lvl="0" marL="0" rtl="0" algn="just">
              <a:lnSpc>
                <a:spcPct val="135000"/>
              </a:lnSpc>
              <a:spcBef>
                <a:spcPts val="0"/>
              </a:spcBef>
              <a:spcAft>
                <a:spcPts val="0"/>
              </a:spcAft>
              <a:buSzPts val="1300"/>
              <a:buNone/>
            </a:pPr>
            <a:r>
              <a:rPr lang="en-GB" sz="1600">
                <a:solidFill>
                  <a:srgbClr val="000000"/>
                </a:solidFill>
                <a:latin typeface="Montserrat"/>
                <a:ea typeface="Montserrat"/>
                <a:cs typeface="Montserrat"/>
                <a:sym typeface="Montserrat"/>
              </a:rPr>
              <a:t>Live streaming of the view of the Farm Field is done to monitor and take actions depending upon the water content and as per desire of the farmer . IP camera’s live stream is transmitted to the Youtube </a:t>
            </a:r>
            <a:r>
              <a:rPr b="1" lang="en-GB" sz="1600">
                <a:solidFill>
                  <a:srgbClr val="000000"/>
                </a:solidFill>
                <a:latin typeface="Montserrat"/>
                <a:ea typeface="Montserrat"/>
                <a:cs typeface="Montserrat"/>
                <a:sym typeface="Montserrat"/>
              </a:rPr>
              <a:t> </a:t>
            </a:r>
            <a:r>
              <a:rPr lang="en-GB" sz="1600">
                <a:solidFill>
                  <a:srgbClr val="000000"/>
                </a:solidFill>
                <a:latin typeface="Montserrat"/>
                <a:ea typeface="Montserrat"/>
                <a:cs typeface="Montserrat"/>
                <a:sym typeface="Montserrat"/>
              </a:rPr>
              <a:t>using RTSP protocol .</a:t>
            </a:r>
            <a:endParaRPr sz="1600">
              <a:solidFill>
                <a:srgbClr val="000000"/>
              </a:solidFill>
              <a:latin typeface="Montserrat"/>
              <a:ea typeface="Montserrat"/>
              <a:cs typeface="Montserrat"/>
              <a:sym typeface="Montserrat"/>
            </a:endParaRPr>
          </a:p>
          <a:p>
            <a:pPr indent="0" lvl="0" marL="0" rtl="0" algn="just">
              <a:lnSpc>
                <a:spcPct val="135000"/>
              </a:lnSpc>
              <a:spcBef>
                <a:spcPts val="0"/>
              </a:spcBef>
              <a:spcAft>
                <a:spcPts val="0"/>
              </a:spcAft>
              <a:buSzPts val="1300"/>
              <a:buNone/>
            </a:pPr>
            <a:r>
              <a:rPr lang="en-GB" sz="1600">
                <a:solidFill>
                  <a:srgbClr val="000000"/>
                </a:solidFill>
                <a:latin typeface="Montserrat"/>
                <a:ea typeface="Montserrat"/>
                <a:cs typeface="Montserrat"/>
                <a:sym typeface="Montserrat"/>
              </a:rPr>
              <a:t>Using youtube API we will embed Live stream in our web app . Since Youtube (Real Time Streaming Protocol) is an </a:t>
            </a:r>
            <a:r>
              <a:rPr b="1" lang="en-GB" sz="1600">
                <a:solidFill>
                  <a:srgbClr val="000000"/>
                </a:solidFill>
                <a:latin typeface="Montserrat"/>
                <a:ea typeface="Montserrat"/>
                <a:cs typeface="Montserrat"/>
                <a:sym typeface="Montserrat"/>
              </a:rPr>
              <a:t>Open Source</a:t>
            </a:r>
            <a:r>
              <a:rPr lang="en-GB" sz="1600">
                <a:solidFill>
                  <a:srgbClr val="000000"/>
                </a:solidFill>
                <a:latin typeface="Montserrat"/>
                <a:ea typeface="Montserrat"/>
                <a:cs typeface="Montserrat"/>
                <a:sym typeface="Montserrat"/>
              </a:rPr>
              <a:t>, it is 100% compliant with terms of service to use it in our Web App.</a:t>
            </a:r>
            <a:endParaRPr b="1" sz="1600">
              <a:solidFill>
                <a:srgbClr val="000000"/>
              </a:solidFill>
              <a:latin typeface="Montserrat"/>
              <a:ea typeface="Montserrat"/>
              <a:cs typeface="Montserrat"/>
              <a:sym typeface="Montserrat"/>
            </a:endParaRPr>
          </a:p>
          <a:p>
            <a:pPr indent="0" lvl="0" marL="0" rtl="0" algn="just">
              <a:lnSpc>
                <a:spcPct val="135000"/>
              </a:lnSpc>
              <a:spcBef>
                <a:spcPts val="0"/>
              </a:spcBef>
              <a:spcAft>
                <a:spcPts val="0"/>
              </a:spcAft>
              <a:buSzPts val="1300"/>
              <a:buNone/>
            </a:pPr>
            <a:r>
              <a:t/>
            </a:r>
            <a:endParaRPr/>
          </a:p>
        </p:txBody>
      </p:sp>
      <p:pic>
        <p:nvPicPr>
          <p:cNvPr id="375" name="Google Shape;375;p15"/>
          <p:cNvPicPr preferRelativeResize="0"/>
          <p:nvPr/>
        </p:nvPicPr>
        <p:blipFill rotWithShape="1">
          <a:blip r:embed="rId3">
            <a:alphaModFix/>
          </a:blip>
          <a:srcRect b="11158" l="0" r="0" t="0"/>
          <a:stretch/>
        </p:blipFill>
        <p:spPr>
          <a:xfrm>
            <a:off x="5627750" y="1366513"/>
            <a:ext cx="3211449" cy="2060849"/>
          </a:xfrm>
          <a:prstGeom prst="rect">
            <a:avLst/>
          </a:prstGeom>
          <a:noFill/>
          <a:ln>
            <a:noFill/>
          </a:ln>
        </p:spPr>
      </p:pic>
      <p:pic>
        <p:nvPicPr>
          <p:cNvPr id="376" name="Google Shape;376;p15"/>
          <p:cNvPicPr preferRelativeResize="0"/>
          <p:nvPr/>
        </p:nvPicPr>
        <p:blipFill rotWithShape="1">
          <a:blip r:embed="rId4">
            <a:alphaModFix/>
          </a:blip>
          <a:srcRect b="3212" l="12783" r="13057" t="0"/>
          <a:stretch/>
        </p:blipFill>
        <p:spPr>
          <a:xfrm>
            <a:off x="8505800" y="3099150"/>
            <a:ext cx="204300" cy="173700"/>
          </a:xfrm>
          <a:prstGeom prst="roundRect">
            <a:avLst>
              <a:gd fmla="val 26849" name="adj"/>
            </a:avLst>
          </a:prstGeom>
          <a:noFill/>
          <a:ln>
            <a:noFill/>
          </a:ln>
        </p:spPr>
      </p:pic>
      <p:sp>
        <p:nvSpPr>
          <p:cNvPr id="377" name="Google Shape;377;p15"/>
          <p:cNvSpPr txBox="1"/>
          <p:nvPr/>
        </p:nvSpPr>
        <p:spPr>
          <a:xfrm>
            <a:off x="7901970" y="3043190"/>
            <a:ext cx="493800" cy="28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Roboto"/>
                <a:ea typeface="Roboto"/>
                <a:cs typeface="Roboto"/>
                <a:sym typeface="Roboto"/>
              </a:rPr>
              <a:t>LIVE</a:t>
            </a:r>
            <a:endParaRPr b="1" i="0" sz="1000" u="none" cap="none" strike="noStrike">
              <a:solidFill>
                <a:srgbClr val="000000"/>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16"/>
          <p:cNvSpPr txBox="1"/>
          <p:nvPr>
            <p:ph type="title"/>
          </p:nvPr>
        </p:nvSpPr>
        <p:spPr>
          <a:xfrm>
            <a:off x="295425" y="201000"/>
            <a:ext cx="8185500" cy="54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GB"/>
              <a:t>Camera Specifications  </a:t>
            </a:r>
            <a:endParaRPr b="1"/>
          </a:p>
          <a:p>
            <a:pPr indent="0" lvl="0" marL="0" rtl="0" algn="l">
              <a:lnSpc>
                <a:spcPct val="100000"/>
              </a:lnSpc>
              <a:spcBef>
                <a:spcPts val="0"/>
              </a:spcBef>
              <a:spcAft>
                <a:spcPts val="0"/>
              </a:spcAft>
              <a:buSzPts val="3000"/>
              <a:buNone/>
            </a:pPr>
            <a:r>
              <a:t/>
            </a:r>
            <a:endParaRPr b="1"/>
          </a:p>
          <a:p>
            <a:pPr indent="0" lvl="0" marL="0" rtl="0" algn="l">
              <a:lnSpc>
                <a:spcPct val="100000"/>
              </a:lnSpc>
              <a:spcBef>
                <a:spcPts val="0"/>
              </a:spcBef>
              <a:spcAft>
                <a:spcPts val="0"/>
              </a:spcAft>
              <a:buSzPts val="3000"/>
              <a:buNone/>
            </a:pPr>
            <a:r>
              <a:t/>
            </a:r>
            <a:endParaRPr b="1"/>
          </a:p>
        </p:txBody>
      </p:sp>
      <p:sp>
        <p:nvSpPr>
          <p:cNvPr id="383" name="Google Shape;383;p16"/>
          <p:cNvSpPr txBox="1"/>
          <p:nvPr/>
        </p:nvSpPr>
        <p:spPr>
          <a:xfrm>
            <a:off x="3407125" y="1071750"/>
            <a:ext cx="5073900" cy="3000000"/>
          </a:xfrm>
          <a:prstGeom prst="rect">
            <a:avLst/>
          </a:prstGeom>
          <a:noFill/>
          <a:ln>
            <a:noFill/>
          </a:ln>
        </p:spPr>
        <p:txBody>
          <a:bodyPr anchorCtr="0" anchor="t" bIns="91425" lIns="91425" spcFirstLastPara="1" rIns="91425" wrap="square" tIns="90000">
            <a:noAutofit/>
          </a:bodyPr>
          <a:lstStyle/>
          <a:p>
            <a:pPr indent="-300249" lvl="0" marL="424799" marR="0" rtl="0" algn="l">
              <a:lnSpc>
                <a:spcPct val="115000"/>
              </a:lnSpc>
              <a:spcBef>
                <a:spcPts val="0"/>
              </a:spcBef>
              <a:spcAft>
                <a:spcPts val="0"/>
              </a:spcAft>
              <a:buClr>
                <a:srgbClr val="111111"/>
              </a:buClr>
              <a:buSzPts val="1100"/>
              <a:buFont typeface="Nunito"/>
              <a:buChar char="●"/>
            </a:pPr>
            <a:r>
              <a:rPr b="0" i="0" lang="en-GB" sz="1500" u="none" cap="none" strike="noStrike">
                <a:solidFill>
                  <a:srgbClr val="111111"/>
                </a:solidFill>
                <a:highlight>
                  <a:srgbClr val="FFFFFF"/>
                </a:highlight>
                <a:latin typeface="Nunito"/>
                <a:ea typeface="Nunito"/>
                <a:cs typeface="Nunito"/>
                <a:sym typeface="Nunito"/>
              </a:rPr>
              <a:t>Ezviz Full HD WiFi Wireless IP Security Camera CCTV </a:t>
            </a:r>
            <a:endParaRPr b="0" i="0" sz="1500" u="none" cap="none" strike="noStrike">
              <a:solidFill>
                <a:srgbClr val="111111"/>
              </a:solidFill>
              <a:highlight>
                <a:srgbClr val="FFFFFF"/>
              </a:highlight>
              <a:latin typeface="Nunito"/>
              <a:ea typeface="Nunito"/>
              <a:cs typeface="Nunito"/>
              <a:sym typeface="Nunito"/>
            </a:endParaRPr>
          </a:p>
          <a:p>
            <a:pPr indent="-300249" lvl="0" marL="424799" marR="0" rtl="0" algn="l">
              <a:lnSpc>
                <a:spcPct val="115000"/>
              </a:lnSpc>
              <a:spcBef>
                <a:spcPts val="0"/>
              </a:spcBef>
              <a:spcAft>
                <a:spcPts val="0"/>
              </a:spcAft>
              <a:buClr>
                <a:srgbClr val="111111"/>
              </a:buClr>
              <a:buSzPts val="1100"/>
              <a:buFont typeface="Nunito"/>
              <a:buChar char="●"/>
            </a:pPr>
            <a:r>
              <a:rPr b="0" i="0" lang="en-GB" sz="1500" u="none" cap="none" strike="noStrike">
                <a:solidFill>
                  <a:srgbClr val="111111"/>
                </a:solidFill>
                <a:highlight>
                  <a:srgbClr val="FFFFFF"/>
                </a:highlight>
                <a:latin typeface="Nunito"/>
                <a:ea typeface="Nunito"/>
                <a:cs typeface="Nunito"/>
                <a:sym typeface="Nunito"/>
              </a:rPr>
              <a:t>2 MP Ultra HD 1080P   8X Zoom</a:t>
            </a:r>
            <a:endParaRPr b="0" i="0" sz="1500" u="none" cap="none" strike="noStrike">
              <a:solidFill>
                <a:srgbClr val="111111"/>
              </a:solidFill>
              <a:highlight>
                <a:srgbClr val="FFFFFF"/>
              </a:highlight>
              <a:latin typeface="Nunito"/>
              <a:ea typeface="Nunito"/>
              <a:cs typeface="Nunito"/>
              <a:sym typeface="Nunito"/>
            </a:endParaRPr>
          </a:p>
          <a:p>
            <a:pPr indent="-300249" lvl="0" marL="424799" marR="0" rtl="0" algn="l">
              <a:lnSpc>
                <a:spcPct val="115000"/>
              </a:lnSpc>
              <a:spcBef>
                <a:spcPts val="0"/>
              </a:spcBef>
              <a:spcAft>
                <a:spcPts val="0"/>
              </a:spcAft>
              <a:buClr>
                <a:srgbClr val="111111"/>
              </a:buClr>
              <a:buSzPts val="1100"/>
              <a:buFont typeface="Nunito"/>
              <a:buChar char="●"/>
            </a:pPr>
            <a:r>
              <a:rPr b="0" i="0" lang="en-GB" sz="1500" u="none" cap="none" strike="noStrike">
                <a:solidFill>
                  <a:srgbClr val="111111"/>
                </a:solidFill>
                <a:highlight>
                  <a:srgbClr val="FFFFFF"/>
                </a:highlight>
                <a:latin typeface="Nunito"/>
                <a:ea typeface="Nunito"/>
                <a:cs typeface="Nunito"/>
                <a:sym typeface="Nunito"/>
              </a:rPr>
              <a:t>Night Vision Model: F1-362B. </a:t>
            </a:r>
            <a:endParaRPr b="0" i="0" sz="1500" u="none" cap="none" strike="noStrike">
              <a:solidFill>
                <a:srgbClr val="111111"/>
              </a:solidFill>
              <a:highlight>
                <a:srgbClr val="FFFFFF"/>
              </a:highlight>
              <a:latin typeface="Nunito"/>
              <a:ea typeface="Nunito"/>
              <a:cs typeface="Nunito"/>
              <a:sym typeface="Nunito"/>
            </a:endParaRPr>
          </a:p>
          <a:p>
            <a:pPr indent="-300249" lvl="0" marL="424799" marR="0" rtl="0" algn="l">
              <a:lnSpc>
                <a:spcPct val="115000"/>
              </a:lnSpc>
              <a:spcBef>
                <a:spcPts val="0"/>
              </a:spcBef>
              <a:spcAft>
                <a:spcPts val="0"/>
              </a:spcAft>
              <a:buClr>
                <a:srgbClr val="111111"/>
              </a:buClr>
              <a:buSzPts val="1100"/>
              <a:buFont typeface="Nunito"/>
              <a:buChar char="●"/>
            </a:pPr>
            <a:r>
              <a:rPr b="0" i="0" lang="en-GB" sz="1500" u="none" cap="none" strike="noStrike">
                <a:solidFill>
                  <a:srgbClr val="111111"/>
                </a:solidFill>
                <a:highlight>
                  <a:srgbClr val="FFFFFF"/>
                </a:highlight>
                <a:latin typeface="Nunito"/>
                <a:ea typeface="Nunito"/>
                <a:cs typeface="Nunito"/>
                <a:sym typeface="Nunito"/>
              </a:rPr>
              <a:t>Smart H.264 video encoding for smooth HD streaming even with low internet speed. </a:t>
            </a:r>
            <a:endParaRPr b="0" i="0" sz="1500" u="none" cap="none" strike="noStrike">
              <a:solidFill>
                <a:srgbClr val="111111"/>
              </a:solidFill>
              <a:highlight>
                <a:srgbClr val="FFFFFF"/>
              </a:highlight>
              <a:latin typeface="Nunito"/>
              <a:ea typeface="Nunito"/>
              <a:cs typeface="Nunito"/>
              <a:sym typeface="Nunito"/>
            </a:endParaRPr>
          </a:p>
          <a:p>
            <a:pPr indent="-300249" lvl="0" marL="424799" marR="0" rtl="0" algn="l">
              <a:lnSpc>
                <a:spcPct val="115000"/>
              </a:lnSpc>
              <a:spcBef>
                <a:spcPts val="0"/>
              </a:spcBef>
              <a:spcAft>
                <a:spcPts val="0"/>
              </a:spcAft>
              <a:buClr>
                <a:srgbClr val="111111"/>
              </a:buClr>
              <a:buSzPts val="1100"/>
              <a:buFont typeface="Nunito"/>
              <a:buChar char="●"/>
            </a:pPr>
            <a:r>
              <a:rPr b="0" i="0" lang="en-GB" sz="1500" u="none" cap="none" strike="noStrike">
                <a:solidFill>
                  <a:srgbClr val="111111"/>
                </a:solidFill>
                <a:highlight>
                  <a:srgbClr val="FFFFFF"/>
                </a:highlight>
                <a:latin typeface="Nunito"/>
                <a:ea typeface="Nunito"/>
                <a:cs typeface="Nunito"/>
                <a:sym typeface="Nunito"/>
              </a:rPr>
              <a:t>ULTRA HD 1080P: Stunning video quality with auto video enhance feature for crisp &amp; clear image. </a:t>
            </a:r>
            <a:endParaRPr b="0" i="0" sz="1500" u="none" cap="none" strike="noStrike">
              <a:solidFill>
                <a:srgbClr val="111111"/>
              </a:solidFill>
              <a:highlight>
                <a:srgbClr val="FFFFFF"/>
              </a:highlight>
              <a:latin typeface="Nunito"/>
              <a:ea typeface="Nunito"/>
              <a:cs typeface="Nunito"/>
              <a:sym typeface="Nunito"/>
            </a:endParaRPr>
          </a:p>
          <a:p>
            <a:pPr indent="-300249" lvl="0" marL="424799" marR="0" rtl="0" algn="l">
              <a:lnSpc>
                <a:spcPct val="115000"/>
              </a:lnSpc>
              <a:spcBef>
                <a:spcPts val="0"/>
              </a:spcBef>
              <a:spcAft>
                <a:spcPts val="0"/>
              </a:spcAft>
              <a:buClr>
                <a:srgbClr val="111111"/>
              </a:buClr>
              <a:buSzPts val="1100"/>
              <a:buFont typeface="Nunito"/>
              <a:buChar char="●"/>
            </a:pPr>
            <a:r>
              <a:rPr b="0" i="0" lang="en-GB" sz="1500" u="none" cap="none" strike="noStrike">
                <a:solidFill>
                  <a:srgbClr val="111111"/>
                </a:solidFill>
                <a:highlight>
                  <a:srgbClr val="FFFFFF"/>
                </a:highlight>
                <a:latin typeface="Nunito"/>
                <a:ea typeface="Nunito"/>
                <a:cs typeface="Nunito"/>
                <a:sym typeface="Nunito"/>
              </a:rPr>
              <a:t>Water Proof</a:t>
            </a:r>
            <a:endParaRPr b="0" i="0" sz="1500" u="none" cap="none" strike="noStrike">
              <a:solidFill>
                <a:srgbClr val="111111"/>
              </a:solidFill>
              <a:highlight>
                <a:srgbClr val="FFFFFF"/>
              </a:highlight>
              <a:latin typeface="Nunito"/>
              <a:ea typeface="Nunito"/>
              <a:cs typeface="Nunito"/>
              <a:sym typeface="Nunito"/>
            </a:endParaRPr>
          </a:p>
          <a:p>
            <a:pPr indent="0" lvl="0" marL="0" marR="0" rtl="0" algn="l">
              <a:lnSpc>
                <a:spcPct val="115000"/>
              </a:lnSpc>
              <a:spcBef>
                <a:spcPts val="600"/>
              </a:spcBef>
              <a:spcAft>
                <a:spcPts val="0"/>
              </a:spcAft>
              <a:buClr>
                <a:srgbClr val="000000"/>
              </a:buClr>
              <a:buSzPts val="1500"/>
              <a:buFont typeface="Arial"/>
              <a:buNone/>
            </a:pPr>
            <a:r>
              <a:t/>
            </a:r>
            <a:endParaRPr b="0" i="0" sz="1500" u="none" cap="none" strike="noStrike">
              <a:solidFill>
                <a:srgbClr val="111111"/>
              </a:solidFill>
              <a:highlight>
                <a:srgbClr val="FFFFFF"/>
              </a:highlight>
              <a:latin typeface="Nunito"/>
              <a:ea typeface="Nunito"/>
              <a:cs typeface="Nunito"/>
              <a:sym typeface="Nunito"/>
            </a:endParaRPr>
          </a:p>
          <a:p>
            <a:pPr indent="0" lvl="0" marL="0" marR="0" rtl="0" algn="l">
              <a:lnSpc>
                <a:spcPct val="115000"/>
              </a:lnSpc>
              <a:spcBef>
                <a:spcPts val="600"/>
              </a:spcBef>
              <a:spcAft>
                <a:spcPts val="600"/>
              </a:spcAft>
              <a:buClr>
                <a:srgbClr val="000000"/>
              </a:buClr>
              <a:buSzPts val="1800"/>
              <a:buFont typeface="Arial"/>
              <a:buNone/>
            </a:pPr>
            <a:r>
              <a:t/>
            </a:r>
            <a:endParaRPr b="1" i="0" sz="1800" u="none" cap="none" strike="noStrike">
              <a:solidFill>
                <a:srgbClr val="111111"/>
              </a:solidFill>
              <a:highlight>
                <a:srgbClr val="FFFFFF"/>
              </a:highlight>
              <a:latin typeface="Nunito"/>
              <a:ea typeface="Nunito"/>
              <a:cs typeface="Nunito"/>
              <a:sym typeface="Nunito"/>
            </a:endParaRPr>
          </a:p>
        </p:txBody>
      </p:sp>
      <p:pic>
        <p:nvPicPr>
          <p:cNvPr id="384" name="Google Shape;384;p16"/>
          <p:cNvPicPr preferRelativeResize="0"/>
          <p:nvPr/>
        </p:nvPicPr>
        <p:blipFill rotWithShape="1">
          <a:blip r:embed="rId3">
            <a:alphaModFix/>
          </a:blip>
          <a:srcRect b="16084" l="15765" r="35391" t="29128"/>
          <a:stretch/>
        </p:blipFill>
        <p:spPr>
          <a:xfrm>
            <a:off x="391650" y="1369375"/>
            <a:ext cx="3015476" cy="2404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17"/>
          <p:cNvSpPr txBox="1"/>
          <p:nvPr>
            <p:ph type="title"/>
          </p:nvPr>
        </p:nvSpPr>
        <p:spPr>
          <a:xfrm>
            <a:off x="391625" y="139150"/>
            <a:ext cx="1880400" cy="61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GB"/>
              <a:t>Budget</a:t>
            </a:r>
            <a:endParaRPr/>
          </a:p>
        </p:txBody>
      </p:sp>
      <p:sp>
        <p:nvSpPr>
          <p:cNvPr id="390" name="Google Shape;390;p17"/>
          <p:cNvSpPr txBox="1"/>
          <p:nvPr>
            <p:ph idx="1" type="body"/>
          </p:nvPr>
        </p:nvSpPr>
        <p:spPr>
          <a:xfrm>
            <a:off x="830700" y="2319050"/>
            <a:ext cx="3709200" cy="211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GB">
                <a:solidFill>
                  <a:srgbClr val="FFFFFF"/>
                </a:solidFill>
              </a:rPr>
              <a:t>Lorem ipsum dolor sit amet, consectetur adipiscing elit. Curabitur eleifend a diam quis suscipit. Fusce venenatis nunc ut lectus convallis, sit amet egestas mi rutrum. Maecenas molestie ultricies euismod. Morbi a rutrum nisl. Vestibulum laoreet enim id sem fermentum, sed aliquam arcu dictum. Donec ultrices diam sagittis nibh pellentesque eleifend.</a:t>
            </a:r>
            <a:endParaRPr/>
          </a:p>
        </p:txBody>
      </p:sp>
      <p:graphicFrame>
        <p:nvGraphicFramePr>
          <p:cNvPr id="391" name="Google Shape;391;p17"/>
          <p:cNvGraphicFramePr/>
          <p:nvPr/>
        </p:nvGraphicFramePr>
        <p:xfrm>
          <a:off x="550150" y="827813"/>
          <a:ext cx="3000000" cy="3000000"/>
        </p:xfrm>
        <a:graphic>
          <a:graphicData uri="http://schemas.openxmlformats.org/drawingml/2006/table">
            <a:tbl>
              <a:tblPr>
                <a:noFill/>
                <a:tableStyleId>{72F7432D-22FE-41C0-993D-F4DDD3433DFE}</a:tableStyleId>
              </a:tblPr>
              <a:tblGrid>
                <a:gridCol w="645000"/>
                <a:gridCol w="3357125"/>
                <a:gridCol w="1937950"/>
                <a:gridCol w="1937950"/>
              </a:tblGrid>
              <a:tr h="389300">
                <a:tc>
                  <a:txBody>
                    <a:bodyPr/>
                    <a:lstStyle/>
                    <a:p>
                      <a:pPr indent="0" lvl="0" marL="0" marR="0" rtl="0" algn="ctr">
                        <a:lnSpc>
                          <a:spcPct val="100000"/>
                        </a:lnSpc>
                        <a:spcBef>
                          <a:spcPts val="0"/>
                        </a:spcBef>
                        <a:spcAft>
                          <a:spcPts val="0"/>
                        </a:spcAft>
                        <a:buClr>
                          <a:srgbClr val="000000"/>
                        </a:buClr>
                        <a:buSzPts val="1600"/>
                        <a:buFont typeface="Arial"/>
                        <a:buNone/>
                      </a:pPr>
                      <a:r>
                        <a:rPr b="1" lang="en-GB" sz="1600" u="none" cap="none" strike="noStrike"/>
                        <a:t>Sno</a:t>
                      </a:r>
                      <a:endParaRPr b="1" sz="16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b="1" lang="en-GB" sz="1600" u="none" cap="none" strike="noStrike"/>
                        <a:t>Materials &amp; Specification</a:t>
                      </a:r>
                      <a:endParaRPr b="1" sz="16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b="1" lang="en-GB" sz="1600" u="none" cap="none" strike="noStrike"/>
                        <a:t>Quantity</a:t>
                      </a:r>
                      <a:endParaRPr b="1" sz="16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b="1" lang="en-GB" sz="1600" u="none" cap="none" strike="noStrike"/>
                        <a:t>Cost(Rs)</a:t>
                      </a:r>
                      <a:endParaRPr b="1" sz="1600" u="none" cap="none" strike="noStrike"/>
                    </a:p>
                  </a:txBody>
                  <a:tcPr marT="91425" marB="91425" marR="91425" marL="91425">
                    <a:lnR cap="flat" cmpd="sng" w="9525">
                      <a:solidFill>
                        <a:srgbClr val="9E9E9E">
                          <a:alpha val="0"/>
                        </a:srgbClr>
                      </a:solidFill>
                      <a:prstDash val="solid"/>
                      <a:round/>
                      <a:headEnd len="sm" w="sm" type="none"/>
                      <a:tailEnd len="sm" w="sm" type="none"/>
                    </a:lnR>
                  </a:tcPr>
                </a:tc>
              </a:tr>
              <a:tr h="354825">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latin typeface="Montserrat"/>
                          <a:ea typeface="Montserrat"/>
                          <a:cs typeface="Montserrat"/>
                          <a:sym typeface="Montserrat"/>
                        </a:rPr>
                        <a:t>1</a:t>
                      </a:r>
                      <a:endParaRPr sz="1400" u="none" cap="none" strike="noStrike">
                        <a:latin typeface="Montserrat"/>
                        <a:ea typeface="Montserrat"/>
                        <a:cs typeface="Montserrat"/>
                        <a:sym typeface="Montserra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600"/>
                        <a:buFont typeface="Arial"/>
                        <a:buNone/>
                      </a:pPr>
                      <a:r>
                        <a:rPr lang="en-GB" sz="1600" u="none" cap="none" strike="noStrike">
                          <a:latin typeface="Montserrat"/>
                          <a:ea typeface="Montserrat"/>
                          <a:cs typeface="Montserrat"/>
                          <a:sym typeface="Montserrat"/>
                        </a:rPr>
                        <a:t>Iron pole (7 feet )</a:t>
                      </a:r>
                      <a:endParaRPr sz="1600" u="none" cap="none" strike="noStrike">
                        <a:latin typeface="Montserrat"/>
                        <a:ea typeface="Montserrat"/>
                        <a:cs typeface="Montserrat"/>
                        <a:sym typeface="Montserrat"/>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GB" sz="1600" u="none" cap="none" strike="noStrike">
                          <a:latin typeface="Montserrat"/>
                          <a:ea typeface="Montserrat"/>
                          <a:cs typeface="Montserrat"/>
                          <a:sym typeface="Montserrat"/>
                        </a:rPr>
                        <a:t>1</a:t>
                      </a:r>
                      <a:endParaRPr sz="1600" u="none" cap="none" strike="noStrike">
                        <a:latin typeface="Montserrat"/>
                        <a:ea typeface="Montserrat"/>
                        <a:cs typeface="Montserrat"/>
                        <a:sym typeface="Montserrat"/>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GB" sz="1600" u="none" cap="none" strike="noStrike">
                          <a:latin typeface="Montserrat"/>
                          <a:ea typeface="Montserrat"/>
                          <a:cs typeface="Montserrat"/>
                          <a:sym typeface="Montserrat"/>
                        </a:rPr>
                        <a:t>3500</a:t>
                      </a:r>
                      <a:endParaRPr sz="1600" u="none" cap="none" strike="noStrike">
                        <a:latin typeface="Montserrat"/>
                        <a:ea typeface="Montserrat"/>
                        <a:cs typeface="Montserrat"/>
                        <a:sym typeface="Montserrat"/>
                      </a:endParaRPr>
                    </a:p>
                  </a:txBody>
                  <a:tcPr marT="91425" marB="91425" marR="91425" marL="91425">
                    <a:lnR cap="flat" cmpd="sng" w="9525">
                      <a:solidFill>
                        <a:srgbClr val="9E9E9E">
                          <a:alpha val="0"/>
                        </a:srgbClr>
                      </a:solidFill>
                      <a:prstDash val="solid"/>
                      <a:round/>
                      <a:headEnd len="sm" w="sm" type="none"/>
                      <a:tailEnd len="sm" w="sm" type="none"/>
                    </a:lnR>
                  </a:tcPr>
                </a:tc>
              </a:tr>
              <a:tr h="354825">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latin typeface="Montserrat"/>
                          <a:ea typeface="Montserrat"/>
                          <a:cs typeface="Montserrat"/>
                          <a:sym typeface="Montserrat"/>
                        </a:rPr>
                        <a:t>2</a:t>
                      </a:r>
                      <a:endParaRPr sz="1400" u="none" cap="none" strike="noStrike">
                        <a:latin typeface="Montserrat"/>
                        <a:ea typeface="Montserrat"/>
                        <a:cs typeface="Montserrat"/>
                        <a:sym typeface="Montserra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600"/>
                        <a:buFont typeface="Arial"/>
                        <a:buNone/>
                      </a:pPr>
                      <a:r>
                        <a:rPr lang="en-GB" sz="1600" u="none" cap="none" strike="noStrike">
                          <a:latin typeface="Montserrat"/>
                          <a:ea typeface="Montserrat"/>
                          <a:cs typeface="Montserrat"/>
                          <a:sym typeface="Montserrat"/>
                        </a:rPr>
                        <a:t>Raspberry pi 4 , 4 gb Ram </a:t>
                      </a:r>
                      <a:endParaRPr sz="1600" u="none" cap="none" strike="noStrike">
                        <a:latin typeface="Montserrat"/>
                        <a:ea typeface="Montserrat"/>
                        <a:cs typeface="Montserrat"/>
                        <a:sym typeface="Montserrat"/>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GB" sz="1600" u="none" cap="none" strike="noStrike">
                          <a:latin typeface="Montserrat"/>
                          <a:ea typeface="Montserrat"/>
                          <a:cs typeface="Montserrat"/>
                          <a:sym typeface="Montserrat"/>
                        </a:rPr>
                        <a:t>1</a:t>
                      </a:r>
                      <a:endParaRPr sz="1600" u="none" cap="none" strike="noStrike">
                        <a:latin typeface="Montserrat"/>
                        <a:ea typeface="Montserrat"/>
                        <a:cs typeface="Montserrat"/>
                        <a:sym typeface="Montserrat"/>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GB" sz="1600" u="none" cap="none" strike="noStrike">
                          <a:latin typeface="Montserrat"/>
                          <a:ea typeface="Montserrat"/>
                          <a:cs typeface="Montserrat"/>
                          <a:sym typeface="Montserrat"/>
                        </a:rPr>
                        <a:t>4085</a:t>
                      </a:r>
                      <a:endParaRPr sz="1600" u="none" cap="none" strike="noStrike">
                        <a:latin typeface="Montserrat"/>
                        <a:ea typeface="Montserrat"/>
                        <a:cs typeface="Montserrat"/>
                        <a:sym typeface="Montserrat"/>
                      </a:endParaRPr>
                    </a:p>
                  </a:txBody>
                  <a:tcPr marT="91425" marB="91425" marR="91425" marL="91425"/>
                </a:tc>
              </a:tr>
              <a:tr h="1070350">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latin typeface="Montserrat"/>
                          <a:ea typeface="Montserrat"/>
                          <a:cs typeface="Montserrat"/>
                          <a:sym typeface="Montserrat"/>
                        </a:rPr>
                        <a:t>3</a:t>
                      </a:r>
                      <a:endParaRPr sz="1400" u="none" cap="none" strike="noStrike">
                        <a:latin typeface="Montserrat"/>
                        <a:ea typeface="Montserrat"/>
                        <a:cs typeface="Montserrat"/>
                        <a:sym typeface="Montserrat"/>
                      </a:endParaRPr>
                    </a:p>
                  </a:txBody>
                  <a:tcPr marT="91425" marB="91425" marR="91425" marL="91425"/>
                </a:tc>
                <a:tc>
                  <a:txBody>
                    <a:bodyPr/>
                    <a:lstStyle/>
                    <a:p>
                      <a:pPr indent="0" lvl="0" marL="0" marR="0" rtl="0" algn="l">
                        <a:lnSpc>
                          <a:spcPct val="115000"/>
                        </a:lnSpc>
                        <a:spcBef>
                          <a:spcPts val="0"/>
                        </a:spcBef>
                        <a:spcAft>
                          <a:spcPts val="0"/>
                        </a:spcAft>
                        <a:buClr>
                          <a:srgbClr val="000000"/>
                        </a:buClr>
                        <a:buSzPts val="1600"/>
                        <a:buFont typeface="Arial"/>
                        <a:buNone/>
                      </a:pPr>
                      <a:r>
                        <a:rPr lang="en-GB" sz="1600" u="none" cap="none" strike="noStrike">
                          <a:solidFill>
                            <a:srgbClr val="111111"/>
                          </a:solidFill>
                          <a:highlight>
                            <a:srgbClr val="FFFFFF"/>
                          </a:highlight>
                          <a:latin typeface="Montserrat"/>
                          <a:ea typeface="Montserrat"/>
                          <a:cs typeface="Montserrat"/>
                          <a:sym typeface="Montserrat"/>
                        </a:rPr>
                        <a:t>Stepper Motor 10Kg / cm Nema 23 , 4 Wire, Bipolar Stepper Motor 10Kg Torque .</a:t>
                      </a:r>
                      <a:endParaRPr sz="1600" u="none" cap="none" strike="noStrike">
                        <a:solidFill>
                          <a:srgbClr val="111111"/>
                        </a:solidFill>
                        <a:highlight>
                          <a:srgbClr val="FFFFFF"/>
                        </a:highlight>
                        <a:latin typeface="Montserrat"/>
                        <a:ea typeface="Montserrat"/>
                        <a:cs typeface="Montserrat"/>
                        <a:sym typeface="Montserrat"/>
                      </a:endParaRPr>
                    </a:p>
                    <a:p>
                      <a:pPr indent="0" lvl="0" marL="0" marR="0" rtl="0" algn="l">
                        <a:lnSpc>
                          <a:spcPct val="100000"/>
                        </a:lnSpc>
                        <a:spcBef>
                          <a:spcPts val="600"/>
                        </a:spcBef>
                        <a:spcAft>
                          <a:spcPts val="0"/>
                        </a:spcAft>
                        <a:buClr>
                          <a:srgbClr val="000000"/>
                        </a:buClr>
                        <a:buSzPts val="1600"/>
                        <a:buFont typeface="Arial"/>
                        <a:buNone/>
                      </a:pPr>
                      <a:r>
                        <a:t/>
                      </a:r>
                      <a:endParaRPr sz="1600" u="none" cap="none" strike="noStrike">
                        <a:latin typeface="Montserrat"/>
                        <a:ea typeface="Montserrat"/>
                        <a:cs typeface="Montserrat"/>
                        <a:sym typeface="Montserrat"/>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GB" sz="1600" u="none" cap="none" strike="noStrike">
                          <a:latin typeface="Montserrat"/>
                          <a:ea typeface="Montserrat"/>
                          <a:cs typeface="Montserrat"/>
                          <a:sym typeface="Montserrat"/>
                        </a:rPr>
                        <a:t>1</a:t>
                      </a:r>
                      <a:endParaRPr sz="1600" u="none" cap="none" strike="noStrike">
                        <a:latin typeface="Montserrat"/>
                        <a:ea typeface="Montserrat"/>
                        <a:cs typeface="Montserrat"/>
                        <a:sym typeface="Montserrat"/>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GB" sz="1600" u="none" cap="none" strike="noStrike">
                          <a:latin typeface="Montserrat"/>
                          <a:ea typeface="Montserrat"/>
                          <a:cs typeface="Montserrat"/>
                          <a:sym typeface="Montserrat"/>
                        </a:rPr>
                        <a:t>800</a:t>
                      </a:r>
                      <a:endParaRPr sz="1600" u="none" cap="none" strike="noStrike">
                        <a:latin typeface="Montserrat"/>
                        <a:ea typeface="Montserrat"/>
                        <a:cs typeface="Montserrat"/>
                        <a:sym typeface="Montserrat"/>
                      </a:endParaRPr>
                    </a:p>
                  </a:txBody>
                  <a:tcPr marT="91425" marB="91425" marR="91425" marL="91425"/>
                </a:tc>
              </a:tr>
              <a:tr h="354825">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latin typeface="Montserrat"/>
                          <a:ea typeface="Montserrat"/>
                          <a:cs typeface="Montserrat"/>
                          <a:sym typeface="Montserrat"/>
                        </a:rPr>
                        <a:t>4</a:t>
                      </a:r>
                      <a:endParaRPr sz="1400" u="none" cap="none" strike="noStrike">
                        <a:latin typeface="Montserrat"/>
                        <a:ea typeface="Montserrat"/>
                        <a:cs typeface="Montserrat"/>
                        <a:sym typeface="Montserra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600"/>
                        <a:buFont typeface="Arial"/>
                        <a:buNone/>
                      </a:pPr>
                      <a:r>
                        <a:rPr lang="en-GB" sz="1600" u="none" cap="none" strike="noStrike">
                          <a:latin typeface="Montserrat"/>
                          <a:ea typeface="Montserrat"/>
                          <a:cs typeface="Montserrat"/>
                          <a:sym typeface="Montserrat"/>
                        </a:rPr>
                        <a:t>Csecurity Water Proof Box(Plastic box)+ Plastic Over Shield </a:t>
                      </a:r>
                      <a:endParaRPr sz="1600" u="none" cap="none" strike="noStrike">
                        <a:latin typeface="Montserrat"/>
                        <a:ea typeface="Montserrat"/>
                        <a:cs typeface="Montserrat"/>
                        <a:sym typeface="Montserrat"/>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GB" sz="1600" u="none" cap="none" strike="noStrike">
                          <a:latin typeface="Montserrat"/>
                          <a:ea typeface="Montserrat"/>
                          <a:cs typeface="Montserrat"/>
                          <a:sym typeface="Montserrat"/>
                        </a:rPr>
                        <a:t>1+1</a:t>
                      </a:r>
                      <a:endParaRPr sz="1600" u="none" cap="none" strike="noStrike">
                        <a:latin typeface="Montserrat"/>
                        <a:ea typeface="Montserrat"/>
                        <a:cs typeface="Montserrat"/>
                        <a:sym typeface="Montserrat"/>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GB" sz="1600" u="none" cap="none" strike="noStrike">
                          <a:latin typeface="Montserrat"/>
                          <a:ea typeface="Montserrat"/>
                          <a:cs typeface="Montserrat"/>
                          <a:sym typeface="Montserrat"/>
                        </a:rPr>
                        <a:t>1000</a:t>
                      </a:r>
                      <a:endParaRPr sz="1600" u="none" cap="none" strike="noStrike">
                        <a:latin typeface="Montserrat"/>
                        <a:ea typeface="Montserrat"/>
                        <a:cs typeface="Montserrat"/>
                        <a:sym typeface="Montserrat"/>
                      </a:endParaRPr>
                    </a:p>
                  </a:txBody>
                  <a:tcPr marT="91425" marB="91425" marR="91425" marL="91425"/>
                </a:tc>
              </a:tr>
              <a:tr h="345075">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latin typeface="Montserrat"/>
                          <a:ea typeface="Montserrat"/>
                          <a:cs typeface="Montserrat"/>
                          <a:sym typeface="Montserrat"/>
                        </a:rPr>
                        <a:t>5</a:t>
                      </a:r>
                      <a:endParaRPr sz="1400" u="none" cap="none" strike="noStrike">
                        <a:latin typeface="Montserrat"/>
                        <a:ea typeface="Montserrat"/>
                        <a:cs typeface="Montserrat"/>
                        <a:sym typeface="Montserra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600"/>
                        <a:buFont typeface="Arial"/>
                        <a:buNone/>
                      </a:pPr>
                      <a:r>
                        <a:rPr lang="en-GB" sz="1600" u="none" cap="none" strike="noStrike">
                          <a:latin typeface="Montserrat"/>
                          <a:ea typeface="Montserrat"/>
                          <a:cs typeface="Montserrat"/>
                          <a:sym typeface="Montserrat"/>
                        </a:rPr>
                        <a:t>Rotating Shaft Set</a:t>
                      </a:r>
                      <a:endParaRPr sz="1600" u="none" cap="none" strike="noStrike">
                        <a:latin typeface="Montserrat"/>
                        <a:ea typeface="Montserrat"/>
                        <a:cs typeface="Montserrat"/>
                        <a:sym typeface="Montserrat"/>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GB" sz="1600" u="none" cap="none" strike="noStrike">
                          <a:latin typeface="Montserrat"/>
                          <a:ea typeface="Montserrat"/>
                          <a:cs typeface="Montserrat"/>
                          <a:sym typeface="Montserrat"/>
                        </a:rPr>
                        <a:t>1</a:t>
                      </a:r>
                      <a:endParaRPr sz="1600" u="none" cap="none" strike="noStrike">
                        <a:latin typeface="Montserrat"/>
                        <a:ea typeface="Montserrat"/>
                        <a:cs typeface="Montserrat"/>
                        <a:sym typeface="Montserrat"/>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GB" sz="1600" u="none" cap="none" strike="noStrike">
                          <a:latin typeface="Montserrat"/>
                          <a:ea typeface="Montserrat"/>
                          <a:cs typeface="Montserrat"/>
                          <a:sym typeface="Montserrat"/>
                        </a:rPr>
                        <a:t>1000</a:t>
                      </a:r>
                      <a:endParaRPr sz="1600" u="none" cap="none" strike="noStrike">
                        <a:latin typeface="Montserrat"/>
                        <a:ea typeface="Montserrat"/>
                        <a:cs typeface="Montserrat"/>
                        <a:sym typeface="Montserrat"/>
                      </a:endParaRPr>
                    </a:p>
                  </a:txBody>
                  <a:tcPr marT="91425" marB="91425" marR="91425" marL="914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18"/>
          <p:cNvSpPr txBox="1"/>
          <p:nvPr>
            <p:ph type="title"/>
          </p:nvPr>
        </p:nvSpPr>
        <p:spPr>
          <a:xfrm>
            <a:off x="423175" y="63125"/>
            <a:ext cx="1772100" cy="501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GB"/>
              <a:t>Budget</a:t>
            </a:r>
            <a:r>
              <a:rPr lang="en-GB"/>
              <a:t> </a:t>
            </a:r>
            <a:endParaRPr/>
          </a:p>
        </p:txBody>
      </p:sp>
      <p:sp>
        <p:nvSpPr>
          <p:cNvPr id="397" name="Google Shape;397;p18"/>
          <p:cNvSpPr txBox="1"/>
          <p:nvPr>
            <p:ph idx="1" type="body"/>
          </p:nvPr>
        </p:nvSpPr>
        <p:spPr>
          <a:xfrm>
            <a:off x="830700" y="2319050"/>
            <a:ext cx="3709200" cy="211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GB">
                <a:solidFill>
                  <a:srgbClr val="FFFFFF"/>
                </a:solidFill>
              </a:rPr>
              <a:t>Lorem ipsum dolor sit amet, consectetur adipiscing elit. Curabitur eleifend a diam quis suscipit. Fusce venenatis nunc ut lectus convallis, sit amet egestas mi rutrum. Maecenas molestie ultricies euismod. Morbi a rutrum nisl. Vestibulum laoreet enim id sem fermentum, sed aliquam arcu dictum. Donec ultrices diam sagittis nibh pellentesque eleifend.</a:t>
            </a:r>
            <a:endParaRPr/>
          </a:p>
        </p:txBody>
      </p:sp>
      <p:graphicFrame>
        <p:nvGraphicFramePr>
          <p:cNvPr id="398" name="Google Shape;398;p18"/>
          <p:cNvGraphicFramePr/>
          <p:nvPr/>
        </p:nvGraphicFramePr>
        <p:xfrm>
          <a:off x="296638" y="638925"/>
          <a:ext cx="3000000" cy="3000000"/>
        </p:xfrm>
        <a:graphic>
          <a:graphicData uri="http://schemas.openxmlformats.org/drawingml/2006/table">
            <a:tbl>
              <a:tblPr>
                <a:noFill/>
                <a:tableStyleId>{72F7432D-22FE-41C0-993D-F4DDD3433DFE}</a:tableStyleId>
              </a:tblPr>
              <a:tblGrid>
                <a:gridCol w="592825"/>
                <a:gridCol w="4360750"/>
                <a:gridCol w="1497925"/>
                <a:gridCol w="2099225"/>
              </a:tblGrid>
              <a:tr h="448850">
                <a:tc>
                  <a:txBody>
                    <a:bodyPr/>
                    <a:lstStyle/>
                    <a:p>
                      <a:pPr indent="0" lvl="0" marL="0" marR="0" rtl="0" algn="ctr">
                        <a:lnSpc>
                          <a:spcPct val="100000"/>
                        </a:lnSpc>
                        <a:spcBef>
                          <a:spcPts val="0"/>
                        </a:spcBef>
                        <a:spcAft>
                          <a:spcPts val="0"/>
                        </a:spcAft>
                        <a:buClr>
                          <a:srgbClr val="000000"/>
                        </a:buClr>
                        <a:buSzPts val="1600"/>
                        <a:buFont typeface="Arial"/>
                        <a:buNone/>
                      </a:pPr>
                      <a:r>
                        <a:rPr b="1" lang="en-GB" sz="1600" u="none" cap="none" strike="noStrike"/>
                        <a:t>Sno</a:t>
                      </a:r>
                      <a:endParaRPr b="1" sz="16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n-GB" sz="1600" u="none" cap="none" strike="noStrike"/>
                        <a:t>Materials &amp; Specification</a:t>
                      </a:r>
                      <a:endParaRPr b="1" sz="16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n-GB" sz="1600" u="none" cap="none" strike="noStrike"/>
                        <a:t>Quantity </a:t>
                      </a:r>
                      <a:endParaRPr b="1" sz="16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n-GB" sz="1600" u="none" cap="none" strike="noStrike"/>
                        <a:t>Cost(Rs)</a:t>
                      </a:r>
                      <a:endParaRPr b="1" sz="1600" u="none" cap="none" strike="noStrike"/>
                    </a:p>
                  </a:txBody>
                  <a:tcPr marT="91425" marB="91425" marR="91425" marL="91425">
                    <a:lnB cap="flat" cmpd="sng" w="9525">
                      <a:solidFill>
                        <a:srgbClr val="9E9E9E"/>
                      </a:solidFill>
                      <a:prstDash val="solid"/>
                      <a:round/>
                      <a:headEnd len="sm" w="sm" type="none"/>
                      <a:tailEnd len="sm" w="sm" type="none"/>
                    </a:lnB>
                  </a:tcPr>
                </a:tc>
              </a:tr>
              <a:tr h="1134100">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t>6</a:t>
                      </a:r>
                      <a:endParaRPr b="1" sz="16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10000"/>
                        </a:lnSpc>
                        <a:spcBef>
                          <a:spcPts val="0"/>
                        </a:spcBef>
                        <a:spcAft>
                          <a:spcPts val="0"/>
                        </a:spcAft>
                        <a:buClr>
                          <a:srgbClr val="000000"/>
                        </a:buClr>
                        <a:buSzPts val="1550"/>
                        <a:buFont typeface="Arial"/>
                        <a:buNone/>
                      </a:pPr>
                      <a:r>
                        <a:rPr lang="en-GB" sz="1550" u="none" cap="none" strike="noStrike">
                          <a:solidFill>
                            <a:srgbClr val="333333"/>
                          </a:solidFill>
                          <a:highlight>
                            <a:srgbClr val="FFFFFF"/>
                          </a:highlight>
                        </a:rPr>
                        <a:t>Robonics 5V 2 CHANNEL SOLID STATE RELAY MODULE 240V 2A OUTPUT WITH RESISTIVE FUSE</a:t>
                      </a:r>
                      <a:endParaRPr b="1" sz="16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GB" sz="1400" u="none" cap="none" strike="noStrike"/>
                        <a:t>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GB" sz="1400" u="none" cap="none" strike="noStrike"/>
                        <a:t>353</a:t>
                      </a:r>
                      <a:endParaRPr b="1" sz="16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02425">
                <a:tc>
                  <a:txBody>
                    <a:bodyPr/>
                    <a:lstStyle/>
                    <a:p>
                      <a:pPr indent="0" lvl="0" marL="0" marR="0" rtl="0" algn="ctr">
                        <a:lnSpc>
                          <a:spcPct val="100000"/>
                        </a:lnSpc>
                        <a:spcBef>
                          <a:spcPts val="0"/>
                        </a:spcBef>
                        <a:spcAft>
                          <a:spcPts val="0"/>
                        </a:spcAft>
                        <a:buClr>
                          <a:srgbClr val="000000"/>
                        </a:buClr>
                        <a:buSzPts val="1600"/>
                        <a:buFont typeface="Arial"/>
                        <a:buNone/>
                      </a:pPr>
                      <a:r>
                        <a:rPr lang="en-GB" sz="1600" u="none" cap="none" strike="noStrike"/>
                        <a:t>7</a:t>
                      </a:r>
                      <a:endParaRPr sz="1600" u="none" cap="none" strike="noStrike"/>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lang="en-GB" sz="1600" u="none" cap="none" strike="noStrike">
                          <a:latin typeface="Montserrat"/>
                          <a:ea typeface="Montserrat"/>
                          <a:cs typeface="Montserrat"/>
                          <a:sym typeface="Montserrat"/>
                        </a:rPr>
                        <a:t>Softnic 220 V High decibel Siren Range :  800 m </a:t>
                      </a:r>
                      <a:endParaRPr sz="1600" u="none" cap="none" strike="noStrike">
                        <a:latin typeface="Montserrat"/>
                        <a:ea typeface="Montserrat"/>
                        <a:cs typeface="Montserrat"/>
                        <a:sym typeface="Montserrat"/>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GB" sz="1600" u="none" cap="none" strike="noStrike"/>
                        <a:t>1</a:t>
                      </a:r>
                      <a:endParaRPr sz="1600" u="none" cap="none" strike="noStrike"/>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GB" sz="1600" u="none" cap="none" strike="noStrike"/>
                        <a:t>3000</a:t>
                      </a:r>
                      <a:endParaRPr sz="1600" u="none" cap="none" strike="noStrike"/>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09425">
                <a:tc>
                  <a:txBody>
                    <a:bodyPr/>
                    <a:lstStyle/>
                    <a:p>
                      <a:pPr indent="0" lvl="0" marL="0" marR="0" rtl="0" algn="ctr">
                        <a:lnSpc>
                          <a:spcPct val="100000"/>
                        </a:lnSpc>
                        <a:spcBef>
                          <a:spcPts val="0"/>
                        </a:spcBef>
                        <a:spcAft>
                          <a:spcPts val="0"/>
                        </a:spcAft>
                        <a:buClr>
                          <a:srgbClr val="000000"/>
                        </a:buClr>
                        <a:buSzPts val="1600"/>
                        <a:buFont typeface="Arial"/>
                        <a:buNone/>
                      </a:pPr>
                      <a:r>
                        <a:rPr lang="en-GB" sz="1600" u="none" cap="none" strike="noStrike"/>
                        <a:t>8</a:t>
                      </a:r>
                      <a:endParaRPr sz="1600" u="none" cap="none" strike="noStrike"/>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600"/>
                        <a:buFont typeface="Arial"/>
                        <a:buNone/>
                      </a:pPr>
                      <a:r>
                        <a:rPr lang="en-GB" sz="1600" u="none" cap="none" strike="noStrike">
                          <a:solidFill>
                            <a:srgbClr val="111111"/>
                          </a:solidFill>
                          <a:highlight>
                            <a:schemeClr val="dk1"/>
                          </a:highlight>
                          <a:latin typeface="Montserrat"/>
                          <a:ea typeface="Montserrat"/>
                          <a:cs typeface="Montserrat"/>
                          <a:sym typeface="Montserrat"/>
                        </a:rPr>
                        <a:t>2MP CMOS Ultra HD 1080P  8X Zoom , Night Vision wifi enabled</a:t>
                      </a:r>
                      <a:endParaRPr sz="1600" u="none" cap="none" strike="noStrike">
                        <a:latin typeface="Montserrat"/>
                        <a:ea typeface="Montserrat"/>
                        <a:cs typeface="Montserrat"/>
                        <a:sym typeface="Montserrat"/>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GB" sz="1600" u="none" cap="none" strike="noStrike"/>
                        <a:t>1</a:t>
                      </a:r>
                      <a:endParaRPr sz="1600" u="none" cap="none" strike="noStrike"/>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GB" sz="1600" u="none" cap="none" strike="noStrike"/>
                        <a:t>4000</a:t>
                      </a:r>
                      <a:endParaRPr sz="1600" u="none" cap="none" strike="noStrike"/>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48850">
                <a:tc gridSpan="3">
                  <a:txBody>
                    <a:bodyPr/>
                    <a:lstStyle/>
                    <a:p>
                      <a:pPr indent="0" lvl="0" marL="0" marR="0" rtl="0" algn="ctr">
                        <a:lnSpc>
                          <a:spcPct val="100000"/>
                        </a:lnSpc>
                        <a:spcBef>
                          <a:spcPts val="0"/>
                        </a:spcBef>
                        <a:spcAft>
                          <a:spcPts val="0"/>
                        </a:spcAft>
                        <a:buClr>
                          <a:srgbClr val="000000"/>
                        </a:buClr>
                        <a:buSzPts val="1600"/>
                        <a:buFont typeface="Arial"/>
                        <a:buNone/>
                      </a:pPr>
                      <a:r>
                        <a:rPr lang="en-GB" sz="1600" u="none" cap="none" strike="noStrike"/>
                        <a:t>+Additional Cost(Pipes and Wiring) Depend upon the field </a:t>
                      </a:r>
                      <a:endParaRPr sz="1600" u="none" cap="none" strike="noStrike"/>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a:txBody>
                    <a:bodyPr/>
                    <a:lstStyle/>
                    <a:p>
                      <a:pPr indent="0" lvl="0" marL="0" marR="0" rtl="0" algn="ctr">
                        <a:lnSpc>
                          <a:spcPct val="100000"/>
                        </a:lnSpc>
                        <a:spcBef>
                          <a:spcPts val="0"/>
                        </a:spcBef>
                        <a:spcAft>
                          <a:spcPts val="0"/>
                        </a:spcAft>
                        <a:buClr>
                          <a:srgbClr val="000000"/>
                        </a:buClr>
                        <a:buSzPts val="1600"/>
                        <a:buFont typeface="Arial"/>
                        <a:buNone/>
                      </a:pPr>
                      <a:r>
                        <a:rPr lang="en-GB" sz="1600" u="none" cap="none" strike="noStrike"/>
                        <a:t>5000(approx)</a:t>
                      </a:r>
                      <a:endParaRPr sz="1600" u="none" cap="none" strike="noStrike"/>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48850">
                <a:tc gridSpan="3">
                  <a:txBody>
                    <a:bodyPr/>
                    <a:lstStyle/>
                    <a:p>
                      <a:pPr indent="0" lvl="0" marL="0" marR="0" rtl="0" algn="ctr">
                        <a:lnSpc>
                          <a:spcPct val="100000"/>
                        </a:lnSpc>
                        <a:spcBef>
                          <a:spcPts val="0"/>
                        </a:spcBef>
                        <a:spcAft>
                          <a:spcPts val="0"/>
                        </a:spcAft>
                        <a:buClr>
                          <a:srgbClr val="000000"/>
                        </a:buClr>
                        <a:buSzPts val="1600"/>
                        <a:buFont typeface="Arial"/>
                        <a:buNone/>
                      </a:pPr>
                      <a:r>
                        <a:rPr lang="en-GB" sz="1600" u="none" cap="none" strike="noStrike"/>
                        <a:t>Total Cost </a:t>
                      </a:r>
                      <a:endParaRPr sz="1600" u="none" cap="none" strike="noStrike"/>
                    </a:p>
                  </a:txBody>
                  <a:tcPr marT="91425" marB="91425" marR="91425" marL="91425">
                    <a:lnT cap="flat" cmpd="sng" w="9525">
                      <a:solidFill>
                        <a:srgbClr val="9E9E9E"/>
                      </a:solidFill>
                      <a:prstDash val="solid"/>
                      <a:round/>
                      <a:headEnd len="sm" w="sm" type="none"/>
                      <a:tailEnd len="sm" w="sm" type="none"/>
                    </a:lnT>
                  </a:tcPr>
                </a:tc>
                <a:tc hMerge="1"/>
                <a:tc hMerge="1"/>
                <a:tc>
                  <a:txBody>
                    <a:bodyPr/>
                    <a:lstStyle/>
                    <a:p>
                      <a:pPr indent="0" lvl="0" marL="0" marR="0" rtl="0" algn="ctr">
                        <a:lnSpc>
                          <a:spcPct val="100000"/>
                        </a:lnSpc>
                        <a:spcBef>
                          <a:spcPts val="0"/>
                        </a:spcBef>
                        <a:spcAft>
                          <a:spcPts val="0"/>
                        </a:spcAft>
                        <a:buClr>
                          <a:srgbClr val="000000"/>
                        </a:buClr>
                        <a:buSzPts val="1600"/>
                        <a:buFont typeface="Arial"/>
                        <a:buNone/>
                      </a:pPr>
                      <a:r>
                        <a:rPr lang="en-GB" sz="1600" u="none" cap="none" strike="noStrike"/>
                        <a:t>22,738 </a:t>
                      </a:r>
                      <a:endParaRPr sz="1600" u="none" cap="none" strike="noStrike"/>
                    </a:p>
                  </a:txBody>
                  <a:tcPr marT="91425" marB="91425" marR="91425" marL="91425">
                    <a:lnT cap="flat" cmpd="sng" w="9525">
                      <a:solidFill>
                        <a:srgbClr val="9E9E9E"/>
                      </a:solidFill>
                      <a:prstDash val="solid"/>
                      <a:round/>
                      <a:headEnd len="sm" w="sm" type="none"/>
                      <a:tailEnd len="sm" w="sm" type="none"/>
                    </a:lnT>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19"/>
          <p:cNvSpPr txBox="1"/>
          <p:nvPr>
            <p:ph type="title"/>
          </p:nvPr>
        </p:nvSpPr>
        <p:spPr>
          <a:xfrm>
            <a:off x="213300" y="175850"/>
            <a:ext cx="8717400" cy="58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GB"/>
              <a:t>Time Taken to complete the project :  </a:t>
            </a:r>
            <a:r>
              <a:rPr b="1" lang="en-GB">
                <a:solidFill>
                  <a:srgbClr val="000000"/>
                </a:solidFill>
              </a:rPr>
              <a:t>9 weeks</a:t>
            </a:r>
            <a:endParaRPr b="1">
              <a:solidFill>
                <a:srgbClr val="000000"/>
              </a:solidFill>
            </a:endParaRPr>
          </a:p>
        </p:txBody>
      </p:sp>
      <p:sp>
        <p:nvSpPr>
          <p:cNvPr descr="Background pointer shape in timeline graphic" id="404" name="Google Shape;404;p19"/>
          <p:cNvSpPr/>
          <p:nvPr/>
        </p:nvSpPr>
        <p:spPr>
          <a:xfrm>
            <a:off x="308409" y="2662240"/>
            <a:ext cx="1872300" cy="581100"/>
          </a:xfrm>
          <a:prstGeom prst="homePlate">
            <a:avLst>
              <a:gd fmla="val 50000" name="adj"/>
            </a:avLst>
          </a:prstGeom>
          <a:solidFill>
            <a:srgbClr val="F46524"/>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19"/>
          <p:cNvSpPr txBox="1"/>
          <p:nvPr/>
        </p:nvSpPr>
        <p:spPr>
          <a:xfrm>
            <a:off x="308398" y="2769444"/>
            <a:ext cx="1455600" cy="366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FFFFFF"/>
                </a:solidFill>
                <a:latin typeface="Lato"/>
                <a:ea typeface="Lato"/>
                <a:cs typeface="Lato"/>
                <a:sym typeface="Lato"/>
              </a:rPr>
              <a:t>Week 1-2</a:t>
            </a:r>
            <a:endParaRPr b="1" i="0" sz="1600" u="none" cap="none" strike="noStrike">
              <a:solidFill>
                <a:srgbClr val="FFFFFF"/>
              </a:solidFill>
              <a:latin typeface="Lato"/>
              <a:ea typeface="Lato"/>
              <a:cs typeface="Lato"/>
              <a:sym typeface="Lato"/>
            </a:endParaRPr>
          </a:p>
        </p:txBody>
      </p:sp>
      <p:grpSp>
        <p:nvGrpSpPr>
          <p:cNvPr id="406" name="Google Shape;406;p19"/>
          <p:cNvGrpSpPr/>
          <p:nvPr/>
        </p:nvGrpSpPr>
        <p:grpSpPr>
          <a:xfrm>
            <a:off x="936745" y="2203368"/>
            <a:ext cx="198900" cy="462696"/>
            <a:chOff x="777447" y="1610215"/>
            <a:chExt cx="198900" cy="593656"/>
          </a:xfrm>
        </p:grpSpPr>
        <p:cxnSp>
          <p:nvCxnSpPr>
            <p:cNvPr id="407" name="Google Shape;407;p19"/>
            <p:cNvCxnSpPr/>
            <p:nvPr/>
          </p:nvCxnSpPr>
          <p:spPr>
            <a:xfrm>
              <a:off x="876909" y="1649171"/>
              <a:ext cx="0" cy="554700"/>
            </a:xfrm>
            <a:prstGeom prst="straightConnector1">
              <a:avLst/>
            </a:prstGeom>
            <a:noFill/>
            <a:ln cap="flat" cmpd="sng" w="9525">
              <a:solidFill>
                <a:srgbClr val="000000"/>
              </a:solidFill>
              <a:prstDash val="solid"/>
              <a:round/>
              <a:headEnd len="sm" w="sm" type="none"/>
              <a:tailEnd len="sm" w="sm" type="none"/>
            </a:ln>
          </p:spPr>
        </p:cxnSp>
        <p:sp>
          <p:nvSpPr>
            <p:cNvPr id="408" name="Google Shape;408;p19"/>
            <p:cNvSpPr/>
            <p:nvPr/>
          </p:nvSpPr>
          <p:spPr>
            <a:xfrm>
              <a:off x="777447" y="1610215"/>
              <a:ext cx="198900" cy="198900"/>
            </a:xfrm>
            <a:prstGeom prst="ellipse">
              <a:avLst/>
            </a:prstGeom>
            <a:solidFill>
              <a:srgbClr val="F465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9" name="Google Shape;409;p19"/>
          <p:cNvSpPr txBox="1"/>
          <p:nvPr/>
        </p:nvSpPr>
        <p:spPr>
          <a:xfrm>
            <a:off x="285850" y="1702375"/>
            <a:ext cx="2242800" cy="706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600"/>
              <a:buFont typeface="Arial"/>
              <a:buNone/>
            </a:pPr>
            <a:r>
              <a:rPr b="0" i="0" lang="en-GB" sz="1600" u="none" cap="none" strike="noStrike">
                <a:solidFill>
                  <a:srgbClr val="000000"/>
                </a:solidFill>
                <a:latin typeface="Lato"/>
                <a:ea typeface="Lato"/>
                <a:cs typeface="Lato"/>
                <a:sym typeface="Lato"/>
              </a:rPr>
              <a:t>Software Designing </a:t>
            </a:r>
            <a:endParaRPr b="0" i="0" sz="1600" u="none" cap="none" strike="noStrike">
              <a:solidFill>
                <a:srgbClr val="000000"/>
              </a:solidFill>
              <a:latin typeface="Lato"/>
              <a:ea typeface="Lato"/>
              <a:cs typeface="Lato"/>
              <a:sym typeface="Lato"/>
            </a:endParaRPr>
          </a:p>
        </p:txBody>
      </p:sp>
      <p:sp>
        <p:nvSpPr>
          <p:cNvPr descr="Background pointer shape in timeline graphic" id="410" name="Google Shape;410;p19"/>
          <p:cNvSpPr/>
          <p:nvPr/>
        </p:nvSpPr>
        <p:spPr>
          <a:xfrm>
            <a:off x="1784528" y="2662240"/>
            <a:ext cx="2051100" cy="581100"/>
          </a:xfrm>
          <a:prstGeom prst="chevron">
            <a:avLst>
              <a:gd fmla="val 50000" name="adj"/>
            </a:avLst>
          </a:prstGeom>
          <a:solidFill>
            <a:srgbClr val="F46524"/>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19"/>
          <p:cNvSpPr txBox="1"/>
          <p:nvPr/>
        </p:nvSpPr>
        <p:spPr>
          <a:xfrm>
            <a:off x="2093791" y="2769444"/>
            <a:ext cx="1315500" cy="366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FFFFFF"/>
                </a:solidFill>
                <a:latin typeface="Lato"/>
                <a:ea typeface="Lato"/>
                <a:cs typeface="Lato"/>
                <a:sym typeface="Lato"/>
              </a:rPr>
              <a:t>Week 3</a:t>
            </a:r>
            <a:endParaRPr b="1" i="0" sz="1600" u="none" cap="none" strike="noStrike">
              <a:solidFill>
                <a:srgbClr val="FFFFFF"/>
              </a:solidFill>
              <a:latin typeface="Lato"/>
              <a:ea typeface="Lato"/>
              <a:cs typeface="Lato"/>
              <a:sym typeface="Lato"/>
            </a:endParaRPr>
          </a:p>
        </p:txBody>
      </p:sp>
      <p:grpSp>
        <p:nvGrpSpPr>
          <p:cNvPr id="412" name="Google Shape;412;p19"/>
          <p:cNvGrpSpPr/>
          <p:nvPr/>
        </p:nvGrpSpPr>
        <p:grpSpPr>
          <a:xfrm>
            <a:off x="2652107" y="3238990"/>
            <a:ext cx="198900" cy="462695"/>
            <a:chOff x="2223534" y="2938958"/>
            <a:chExt cx="198900" cy="593656"/>
          </a:xfrm>
        </p:grpSpPr>
        <p:cxnSp>
          <p:nvCxnSpPr>
            <p:cNvPr id="413" name="Google Shape;413;p19"/>
            <p:cNvCxnSpPr/>
            <p:nvPr/>
          </p:nvCxnSpPr>
          <p:spPr>
            <a:xfrm rot="10800000">
              <a:off x="2322997" y="2938958"/>
              <a:ext cx="0" cy="554700"/>
            </a:xfrm>
            <a:prstGeom prst="straightConnector1">
              <a:avLst/>
            </a:prstGeom>
            <a:noFill/>
            <a:ln cap="flat" cmpd="sng" w="9525">
              <a:solidFill>
                <a:srgbClr val="000000"/>
              </a:solidFill>
              <a:prstDash val="solid"/>
              <a:round/>
              <a:headEnd len="sm" w="sm" type="none"/>
              <a:tailEnd len="sm" w="sm" type="none"/>
            </a:ln>
          </p:spPr>
        </p:cxnSp>
        <p:sp>
          <p:nvSpPr>
            <p:cNvPr id="414" name="Google Shape;414;p19"/>
            <p:cNvSpPr/>
            <p:nvPr/>
          </p:nvSpPr>
          <p:spPr>
            <a:xfrm flipH="1" rot="10800000">
              <a:off x="2223534" y="3333714"/>
              <a:ext cx="198900" cy="198900"/>
            </a:xfrm>
            <a:prstGeom prst="ellipse">
              <a:avLst/>
            </a:prstGeom>
            <a:solidFill>
              <a:srgbClr val="F465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5" name="Google Shape;415;p19"/>
          <p:cNvSpPr txBox="1"/>
          <p:nvPr/>
        </p:nvSpPr>
        <p:spPr>
          <a:xfrm>
            <a:off x="1784525" y="3804628"/>
            <a:ext cx="2242800" cy="954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600"/>
              <a:buFont typeface="Arial"/>
              <a:buNone/>
            </a:pPr>
            <a:r>
              <a:rPr b="0" i="0" lang="en-GB" sz="1600" u="none" cap="none" strike="noStrike">
                <a:solidFill>
                  <a:srgbClr val="000000"/>
                </a:solidFill>
                <a:latin typeface="Lato"/>
                <a:ea typeface="Lato"/>
                <a:cs typeface="Lato"/>
                <a:sym typeface="Lato"/>
              </a:rPr>
              <a:t>Software Implementation and checking </a:t>
            </a:r>
            <a:endParaRPr b="0" i="0" sz="1600" u="none" cap="none" strike="noStrike">
              <a:solidFill>
                <a:srgbClr val="000000"/>
              </a:solidFill>
              <a:latin typeface="Lato"/>
              <a:ea typeface="Lato"/>
              <a:cs typeface="Lato"/>
              <a:sym typeface="Lato"/>
            </a:endParaRPr>
          </a:p>
        </p:txBody>
      </p:sp>
      <p:sp>
        <p:nvSpPr>
          <p:cNvPr descr="Background pointer shape in timeline graphic" id="416" name="Google Shape;416;p19"/>
          <p:cNvSpPr/>
          <p:nvPr/>
        </p:nvSpPr>
        <p:spPr>
          <a:xfrm>
            <a:off x="3439447" y="2662240"/>
            <a:ext cx="2051100" cy="581100"/>
          </a:xfrm>
          <a:prstGeom prst="chevron">
            <a:avLst>
              <a:gd fmla="val 50000" name="adj"/>
            </a:avLst>
          </a:prstGeom>
          <a:solidFill>
            <a:srgbClr val="F46524"/>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19"/>
          <p:cNvSpPr txBox="1"/>
          <p:nvPr/>
        </p:nvSpPr>
        <p:spPr>
          <a:xfrm>
            <a:off x="3735228" y="2769444"/>
            <a:ext cx="1315500" cy="366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FFFFFF"/>
                </a:solidFill>
                <a:latin typeface="Lato"/>
                <a:ea typeface="Lato"/>
                <a:cs typeface="Lato"/>
                <a:sym typeface="Lato"/>
              </a:rPr>
              <a:t>Week 4-7</a:t>
            </a:r>
            <a:endParaRPr b="1" i="0" sz="1600" u="none" cap="none" strike="noStrike">
              <a:solidFill>
                <a:srgbClr val="FFFFFF"/>
              </a:solidFill>
              <a:latin typeface="Lato"/>
              <a:ea typeface="Lato"/>
              <a:cs typeface="Lato"/>
              <a:sym typeface="Lato"/>
            </a:endParaRPr>
          </a:p>
        </p:txBody>
      </p:sp>
      <p:grpSp>
        <p:nvGrpSpPr>
          <p:cNvPr id="418" name="Google Shape;418;p19"/>
          <p:cNvGrpSpPr/>
          <p:nvPr/>
        </p:nvGrpSpPr>
        <p:grpSpPr>
          <a:xfrm>
            <a:off x="4287019" y="2203368"/>
            <a:ext cx="198900" cy="462696"/>
            <a:chOff x="3918084" y="1610215"/>
            <a:chExt cx="198900" cy="593656"/>
          </a:xfrm>
        </p:grpSpPr>
        <p:cxnSp>
          <p:nvCxnSpPr>
            <p:cNvPr id="419" name="Google Shape;419;p19"/>
            <p:cNvCxnSpPr/>
            <p:nvPr/>
          </p:nvCxnSpPr>
          <p:spPr>
            <a:xfrm>
              <a:off x="4017546" y="1649171"/>
              <a:ext cx="0" cy="554700"/>
            </a:xfrm>
            <a:prstGeom prst="straightConnector1">
              <a:avLst/>
            </a:prstGeom>
            <a:noFill/>
            <a:ln cap="flat" cmpd="sng" w="9525">
              <a:solidFill>
                <a:srgbClr val="000000"/>
              </a:solidFill>
              <a:prstDash val="solid"/>
              <a:round/>
              <a:headEnd len="sm" w="sm" type="none"/>
              <a:tailEnd len="sm" w="sm" type="none"/>
            </a:ln>
          </p:spPr>
        </p:cxnSp>
        <p:sp>
          <p:nvSpPr>
            <p:cNvPr id="420" name="Google Shape;420;p19"/>
            <p:cNvSpPr/>
            <p:nvPr/>
          </p:nvSpPr>
          <p:spPr>
            <a:xfrm>
              <a:off x="3918084" y="1610215"/>
              <a:ext cx="198900" cy="198900"/>
            </a:xfrm>
            <a:prstGeom prst="ellipse">
              <a:avLst/>
            </a:prstGeom>
            <a:solidFill>
              <a:srgbClr val="F465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1" name="Google Shape;421;p19"/>
          <p:cNvSpPr txBox="1"/>
          <p:nvPr/>
        </p:nvSpPr>
        <p:spPr>
          <a:xfrm>
            <a:off x="3343593" y="1496875"/>
            <a:ext cx="2242800" cy="706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600"/>
              <a:buFont typeface="Arial"/>
              <a:buNone/>
            </a:pPr>
            <a:r>
              <a:rPr b="0" i="0" lang="en-GB" sz="1600" u="none" cap="none" strike="noStrike">
                <a:solidFill>
                  <a:srgbClr val="000000"/>
                </a:solidFill>
                <a:latin typeface="Lato"/>
                <a:ea typeface="Lato"/>
                <a:cs typeface="Lato"/>
                <a:sym typeface="Lato"/>
              </a:rPr>
              <a:t>Hardware Designing</a:t>
            </a:r>
            <a:endParaRPr b="0" i="0" sz="1600" u="none" cap="none" strike="noStrike">
              <a:solidFill>
                <a:srgbClr val="000000"/>
              </a:solidFill>
              <a:latin typeface="Lato"/>
              <a:ea typeface="Lato"/>
              <a:cs typeface="Lato"/>
              <a:sym typeface="Lato"/>
            </a:endParaRPr>
          </a:p>
        </p:txBody>
      </p:sp>
      <p:sp>
        <p:nvSpPr>
          <p:cNvPr descr="Background pointer shape in timeline graphic" id="422" name="Google Shape;422;p19"/>
          <p:cNvSpPr/>
          <p:nvPr/>
        </p:nvSpPr>
        <p:spPr>
          <a:xfrm>
            <a:off x="5094366" y="2662240"/>
            <a:ext cx="2051100" cy="581100"/>
          </a:xfrm>
          <a:prstGeom prst="chevron">
            <a:avLst>
              <a:gd fmla="val 50000" name="adj"/>
            </a:avLst>
          </a:prstGeom>
          <a:solidFill>
            <a:srgbClr val="F46524"/>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19"/>
          <p:cNvSpPr txBox="1"/>
          <p:nvPr/>
        </p:nvSpPr>
        <p:spPr>
          <a:xfrm>
            <a:off x="5384172" y="2769444"/>
            <a:ext cx="1315500" cy="366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FFFFFF"/>
                </a:solidFill>
                <a:latin typeface="Lato"/>
                <a:ea typeface="Lato"/>
                <a:cs typeface="Lato"/>
                <a:sym typeface="Lato"/>
              </a:rPr>
              <a:t>Week - 8</a:t>
            </a:r>
            <a:endParaRPr b="1" i="0" sz="1600" u="none" cap="none" strike="noStrike">
              <a:solidFill>
                <a:srgbClr val="FFFFFF"/>
              </a:solidFill>
              <a:latin typeface="Lato"/>
              <a:ea typeface="Lato"/>
              <a:cs typeface="Lato"/>
              <a:sym typeface="Lato"/>
            </a:endParaRPr>
          </a:p>
        </p:txBody>
      </p:sp>
      <p:grpSp>
        <p:nvGrpSpPr>
          <p:cNvPr id="424" name="Google Shape;424;p19"/>
          <p:cNvGrpSpPr/>
          <p:nvPr/>
        </p:nvGrpSpPr>
        <p:grpSpPr>
          <a:xfrm>
            <a:off x="5940545" y="3238990"/>
            <a:ext cx="198900" cy="462695"/>
            <a:chOff x="5958946" y="2938958"/>
            <a:chExt cx="198900" cy="593656"/>
          </a:xfrm>
        </p:grpSpPr>
        <p:cxnSp>
          <p:nvCxnSpPr>
            <p:cNvPr id="425" name="Google Shape;425;p19"/>
            <p:cNvCxnSpPr/>
            <p:nvPr/>
          </p:nvCxnSpPr>
          <p:spPr>
            <a:xfrm rot="10800000">
              <a:off x="6058409" y="2938958"/>
              <a:ext cx="0" cy="554700"/>
            </a:xfrm>
            <a:prstGeom prst="straightConnector1">
              <a:avLst/>
            </a:prstGeom>
            <a:noFill/>
            <a:ln cap="flat" cmpd="sng" w="9525">
              <a:solidFill>
                <a:srgbClr val="000000"/>
              </a:solidFill>
              <a:prstDash val="solid"/>
              <a:round/>
              <a:headEnd len="sm" w="sm" type="none"/>
              <a:tailEnd len="sm" w="sm" type="none"/>
            </a:ln>
          </p:spPr>
        </p:cxnSp>
        <p:sp>
          <p:nvSpPr>
            <p:cNvPr id="426" name="Google Shape;426;p19"/>
            <p:cNvSpPr/>
            <p:nvPr/>
          </p:nvSpPr>
          <p:spPr>
            <a:xfrm flipH="1" rot="10800000">
              <a:off x="5958946" y="3333714"/>
              <a:ext cx="198900" cy="198900"/>
            </a:xfrm>
            <a:prstGeom prst="ellipse">
              <a:avLst/>
            </a:prstGeom>
            <a:solidFill>
              <a:srgbClr val="F465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7" name="Google Shape;427;p19"/>
          <p:cNvSpPr txBox="1"/>
          <p:nvPr/>
        </p:nvSpPr>
        <p:spPr>
          <a:xfrm>
            <a:off x="5212600" y="3702225"/>
            <a:ext cx="1654800" cy="251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600"/>
              <a:buFont typeface="Arial"/>
              <a:buNone/>
            </a:pPr>
            <a:r>
              <a:rPr b="0" i="0" lang="en-GB" sz="1600" u="none" cap="none" strike="noStrike">
                <a:solidFill>
                  <a:srgbClr val="000000"/>
                </a:solidFill>
                <a:latin typeface="Lato"/>
                <a:ea typeface="Lato"/>
                <a:cs typeface="Lato"/>
                <a:sym typeface="Lato"/>
              </a:rPr>
              <a:t>Implementation</a:t>
            </a:r>
            <a:endParaRPr b="0" i="0" sz="1600" u="none" cap="none" strike="noStrike">
              <a:solidFill>
                <a:srgbClr val="000000"/>
              </a:solidFill>
              <a:latin typeface="Lato"/>
              <a:ea typeface="Lato"/>
              <a:cs typeface="Lato"/>
              <a:sym typeface="Lato"/>
            </a:endParaRPr>
          </a:p>
        </p:txBody>
      </p:sp>
      <p:sp>
        <p:nvSpPr>
          <p:cNvPr descr="Background pointer shape in timeline graphic" id="428" name="Google Shape;428;p19"/>
          <p:cNvSpPr/>
          <p:nvPr/>
        </p:nvSpPr>
        <p:spPr>
          <a:xfrm>
            <a:off x="6749285" y="2662240"/>
            <a:ext cx="2051100" cy="581100"/>
          </a:xfrm>
          <a:prstGeom prst="chevron">
            <a:avLst>
              <a:gd fmla="val 50000" name="adj"/>
            </a:avLst>
          </a:prstGeom>
          <a:solidFill>
            <a:srgbClr val="F46524"/>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19"/>
          <p:cNvSpPr txBox="1"/>
          <p:nvPr/>
        </p:nvSpPr>
        <p:spPr>
          <a:xfrm>
            <a:off x="7078984" y="2769444"/>
            <a:ext cx="1315500" cy="366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FFFFFF"/>
                </a:solidFill>
                <a:latin typeface="Lato"/>
                <a:ea typeface="Lato"/>
                <a:cs typeface="Lato"/>
                <a:sym typeface="Lato"/>
              </a:rPr>
              <a:t>Week 9</a:t>
            </a:r>
            <a:endParaRPr b="1" i="0" sz="1600" u="none" cap="none" strike="noStrike">
              <a:solidFill>
                <a:srgbClr val="FFFFFF"/>
              </a:solidFill>
              <a:latin typeface="Lato"/>
              <a:ea typeface="Lato"/>
              <a:cs typeface="Lato"/>
              <a:sym typeface="Lato"/>
            </a:endParaRPr>
          </a:p>
        </p:txBody>
      </p:sp>
      <p:grpSp>
        <p:nvGrpSpPr>
          <p:cNvPr id="430" name="Google Shape;430;p19"/>
          <p:cNvGrpSpPr/>
          <p:nvPr/>
        </p:nvGrpSpPr>
        <p:grpSpPr>
          <a:xfrm>
            <a:off x="7637281" y="2203368"/>
            <a:ext cx="198900" cy="462696"/>
            <a:chOff x="3918084" y="1610215"/>
            <a:chExt cx="198900" cy="593656"/>
          </a:xfrm>
        </p:grpSpPr>
        <p:cxnSp>
          <p:nvCxnSpPr>
            <p:cNvPr id="431" name="Google Shape;431;p19"/>
            <p:cNvCxnSpPr/>
            <p:nvPr/>
          </p:nvCxnSpPr>
          <p:spPr>
            <a:xfrm>
              <a:off x="4017546" y="1649171"/>
              <a:ext cx="0" cy="554700"/>
            </a:xfrm>
            <a:prstGeom prst="straightConnector1">
              <a:avLst/>
            </a:prstGeom>
            <a:noFill/>
            <a:ln cap="flat" cmpd="sng" w="9525">
              <a:solidFill>
                <a:srgbClr val="000000"/>
              </a:solidFill>
              <a:prstDash val="solid"/>
              <a:round/>
              <a:headEnd len="sm" w="sm" type="none"/>
              <a:tailEnd len="sm" w="sm" type="none"/>
            </a:ln>
          </p:spPr>
        </p:cxnSp>
        <p:sp>
          <p:nvSpPr>
            <p:cNvPr id="432" name="Google Shape;432;p19"/>
            <p:cNvSpPr/>
            <p:nvPr/>
          </p:nvSpPr>
          <p:spPr>
            <a:xfrm>
              <a:off x="3918084" y="1610215"/>
              <a:ext cx="198900" cy="198900"/>
            </a:xfrm>
            <a:prstGeom prst="ellipse">
              <a:avLst/>
            </a:prstGeom>
            <a:solidFill>
              <a:srgbClr val="F465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3" name="Google Shape;433;p19"/>
          <p:cNvSpPr txBox="1"/>
          <p:nvPr/>
        </p:nvSpPr>
        <p:spPr>
          <a:xfrm>
            <a:off x="6615325" y="904675"/>
            <a:ext cx="2242800" cy="1298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600"/>
              <a:buFont typeface="Arial"/>
              <a:buNone/>
            </a:pPr>
            <a:r>
              <a:rPr b="0" i="0" lang="en-GB" sz="1600" u="none" cap="none" strike="noStrike">
                <a:solidFill>
                  <a:srgbClr val="000000"/>
                </a:solidFill>
                <a:latin typeface="Lato"/>
                <a:ea typeface="Lato"/>
                <a:cs typeface="Lato"/>
                <a:sym typeface="Lato"/>
              </a:rPr>
              <a:t>Reviewing of the model , Sorting out the error and Final Implementation</a:t>
            </a:r>
            <a:endParaRPr b="0" i="0" sz="1600" u="none" cap="none" strike="noStrike">
              <a:solidFill>
                <a:srgbClr val="000000"/>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20"/>
          <p:cNvSpPr txBox="1"/>
          <p:nvPr>
            <p:ph type="title"/>
          </p:nvPr>
        </p:nvSpPr>
        <p:spPr>
          <a:xfrm>
            <a:off x="213300" y="175850"/>
            <a:ext cx="8717400" cy="414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GB" sz="2900"/>
              <a:t>Output: Web Application</a:t>
            </a:r>
            <a:endParaRPr b="1" sz="2900">
              <a:solidFill>
                <a:srgbClr val="000000"/>
              </a:solidFill>
            </a:endParaRPr>
          </a:p>
        </p:txBody>
      </p:sp>
      <p:pic>
        <p:nvPicPr>
          <p:cNvPr id="439" name="Google Shape;439;p20"/>
          <p:cNvPicPr preferRelativeResize="0"/>
          <p:nvPr/>
        </p:nvPicPr>
        <p:blipFill rotWithShape="1">
          <a:blip r:embed="rId3">
            <a:alphaModFix/>
          </a:blip>
          <a:srcRect b="6121" l="0" r="0" t="14150"/>
          <a:stretch/>
        </p:blipFill>
        <p:spPr>
          <a:xfrm>
            <a:off x="295550" y="1545900"/>
            <a:ext cx="5122425" cy="3254051"/>
          </a:xfrm>
          <a:prstGeom prst="rect">
            <a:avLst/>
          </a:prstGeom>
          <a:noFill/>
          <a:ln>
            <a:noFill/>
          </a:ln>
        </p:spPr>
      </p:pic>
      <p:sp>
        <p:nvSpPr>
          <p:cNvPr id="440" name="Google Shape;440;p20"/>
          <p:cNvSpPr txBox="1"/>
          <p:nvPr/>
        </p:nvSpPr>
        <p:spPr>
          <a:xfrm>
            <a:off x="5856925" y="1401100"/>
            <a:ext cx="2738700" cy="260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000000"/>
                </a:solidFill>
                <a:latin typeface="Calibri"/>
                <a:ea typeface="Calibri"/>
                <a:cs typeface="Calibri"/>
                <a:sym typeface="Calibri"/>
              </a:rPr>
              <a:t>This Web application is compatible in both android mobile phone as well desktop/laptop .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000000"/>
                </a:solidFill>
                <a:latin typeface="Calibri"/>
                <a:ea typeface="Calibri"/>
                <a:cs typeface="Calibri"/>
                <a:sym typeface="Calibri"/>
              </a:rPr>
              <a:t>As the application is deployed on IBM cloud , User can we use this web application from anywhere in the world </a:t>
            </a:r>
            <a:endParaRPr b="0" i="0" sz="2000" u="none" cap="none" strike="noStrike">
              <a:solidFill>
                <a:srgbClr val="000000"/>
              </a:solidFill>
              <a:latin typeface="Calibri"/>
              <a:ea typeface="Calibri"/>
              <a:cs typeface="Calibri"/>
              <a:sym typeface="Calibri"/>
            </a:endParaRPr>
          </a:p>
        </p:txBody>
      </p:sp>
      <p:sp>
        <p:nvSpPr>
          <p:cNvPr id="441" name="Google Shape;441;p20"/>
          <p:cNvSpPr txBox="1"/>
          <p:nvPr/>
        </p:nvSpPr>
        <p:spPr>
          <a:xfrm>
            <a:off x="390975" y="860875"/>
            <a:ext cx="6691200" cy="41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rgbClr val="000000"/>
                </a:solidFill>
                <a:latin typeface="Arial"/>
                <a:ea typeface="Arial"/>
                <a:cs typeface="Arial"/>
                <a:sym typeface="Arial"/>
              </a:rPr>
              <a:t>Web application URL</a:t>
            </a:r>
            <a:r>
              <a:rPr b="0" i="0" lang="en-GB" sz="1400" u="none" cap="none" strike="noStrike">
                <a:solidFill>
                  <a:srgbClr val="000000"/>
                </a:solidFill>
                <a:latin typeface="Arial"/>
                <a:ea typeface="Arial"/>
                <a:cs typeface="Arial"/>
                <a:sym typeface="Arial"/>
              </a:rPr>
              <a:t> : https://node-red-tgwaa.eu-gb.mybluemix.net/ui</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92" name="Shape 192"/>
        <p:cNvGrpSpPr/>
        <p:nvPr/>
      </p:nvGrpSpPr>
      <p:grpSpPr>
        <a:xfrm>
          <a:off x="0" y="0"/>
          <a:ext cx="0" cy="0"/>
          <a:chOff x="0" y="0"/>
          <a:chExt cx="0" cy="0"/>
        </a:xfrm>
      </p:grpSpPr>
      <p:sp>
        <p:nvSpPr>
          <p:cNvPr id="193" name="Google Shape;193;p3"/>
          <p:cNvSpPr txBox="1"/>
          <p:nvPr>
            <p:ph type="title"/>
          </p:nvPr>
        </p:nvSpPr>
        <p:spPr>
          <a:xfrm>
            <a:off x="533225" y="0"/>
            <a:ext cx="1440900" cy="95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GB"/>
              <a:t>Outline</a:t>
            </a:r>
            <a:endParaRPr b="1"/>
          </a:p>
        </p:txBody>
      </p:sp>
      <p:sp>
        <p:nvSpPr>
          <p:cNvPr id="194" name="Google Shape;194;p3"/>
          <p:cNvSpPr txBox="1"/>
          <p:nvPr/>
        </p:nvSpPr>
        <p:spPr>
          <a:xfrm>
            <a:off x="1317782" y="486155"/>
            <a:ext cx="4901700" cy="41712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rgbClr val="000000"/>
              </a:buClr>
              <a:buSzPts val="1600"/>
              <a:buFont typeface="Montserrat"/>
              <a:buChar char="●"/>
            </a:pPr>
            <a:r>
              <a:rPr b="0" i="0" lang="en-GB" sz="1600" u="none" cap="none" strike="noStrike">
                <a:solidFill>
                  <a:srgbClr val="000000"/>
                </a:solidFill>
                <a:latin typeface="Montserrat"/>
                <a:ea typeface="Montserrat"/>
                <a:cs typeface="Montserrat"/>
                <a:sym typeface="Montserrat"/>
              </a:rPr>
              <a:t>Introduction</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000000"/>
              </a:buClr>
              <a:buSzPts val="1600"/>
              <a:buFont typeface="Montserrat"/>
              <a:buChar char="●"/>
            </a:pPr>
            <a:r>
              <a:rPr b="0" i="0" lang="en-GB" sz="1600" u="none" cap="none" strike="noStrike">
                <a:solidFill>
                  <a:srgbClr val="000000"/>
                </a:solidFill>
                <a:latin typeface="Montserrat"/>
                <a:ea typeface="Montserrat"/>
                <a:cs typeface="Montserrat"/>
                <a:sym typeface="Montserrat"/>
              </a:rPr>
              <a:t>Overview</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000000"/>
              </a:buClr>
              <a:buSzPts val="1600"/>
              <a:buFont typeface="Montserrat"/>
              <a:buChar char="●"/>
            </a:pPr>
            <a:r>
              <a:rPr b="0" i="0" lang="en-GB" sz="1600" u="none" cap="none" strike="noStrike">
                <a:solidFill>
                  <a:srgbClr val="000000"/>
                </a:solidFill>
                <a:latin typeface="Montserrat"/>
                <a:ea typeface="Montserrat"/>
                <a:cs typeface="Montserrat"/>
                <a:sym typeface="Montserrat"/>
              </a:rPr>
              <a:t>Objective</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000000"/>
              </a:buClr>
              <a:buSzPts val="1600"/>
              <a:buFont typeface="Montserrat"/>
              <a:buChar char="●"/>
            </a:pPr>
            <a:r>
              <a:rPr b="0" i="0" lang="en-GB" sz="1600" u="none" cap="none" strike="noStrike">
                <a:solidFill>
                  <a:srgbClr val="000000"/>
                </a:solidFill>
                <a:latin typeface="Montserrat"/>
                <a:ea typeface="Montserrat"/>
                <a:cs typeface="Montserrat"/>
                <a:sym typeface="Montserrat"/>
              </a:rPr>
              <a:t>System Design-1</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000000"/>
              </a:buClr>
              <a:buSzPts val="1600"/>
              <a:buFont typeface="Montserrat"/>
              <a:buChar char="●"/>
            </a:pPr>
            <a:r>
              <a:rPr b="0" i="0" lang="en-GB" sz="1600" u="none" cap="none" strike="noStrike">
                <a:solidFill>
                  <a:srgbClr val="000000"/>
                </a:solidFill>
                <a:latin typeface="Montserrat"/>
                <a:ea typeface="Montserrat"/>
                <a:cs typeface="Montserrat"/>
                <a:sym typeface="Montserrat"/>
              </a:rPr>
              <a:t>System Design-1 Explanation</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000000"/>
              </a:buClr>
              <a:buSzPts val="1600"/>
              <a:buFont typeface="Montserrat"/>
              <a:buChar char="●"/>
            </a:pPr>
            <a:r>
              <a:rPr b="0" i="0" lang="en-GB" sz="1600" u="none" cap="none" strike="noStrike">
                <a:solidFill>
                  <a:srgbClr val="000000"/>
                </a:solidFill>
                <a:latin typeface="Montserrat"/>
                <a:ea typeface="Montserrat"/>
                <a:cs typeface="Montserrat"/>
                <a:sym typeface="Montserrat"/>
              </a:rPr>
              <a:t>Outline of UI</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000000"/>
              </a:buClr>
              <a:buSzPts val="1600"/>
              <a:buFont typeface="Montserrat"/>
              <a:buChar char="●"/>
            </a:pPr>
            <a:r>
              <a:rPr b="0" i="0" lang="en-GB" sz="1600" u="none" cap="none" strike="noStrike">
                <a:solidFill>
                  <a:srgbClr val="000000"/>
                </a:solidFill>
                <a:latin typeface="Montserrat"/>
                <a:ea typeface="Montserrat"/>
                <a:cs typeface="Montserrat"/>
                <a:sym typeface="Montserrat"/>
              </a:rPr>
              <a:t>System Design-2</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000000"/>
              </a:buClr>
              <a:buSzPts val="1600"/>
              <a:buFont typeface="Montserrat"/>
              <a:buChar char="●"/>
            </a:pPr>
            <a:r>
              <a:rPr b="0" i="0" lang="en-GB" sz="1600" u="none" cap="none" strike="noStrike">
                <a:solidFill>
                  <a:srgbClr val="000000"/>
                </a:solidFill>
                <a:latin typeface="Montserrat"/>
                <a:ea typeface="Montserrat"/>
                <a:cs typeface="Montserrat"/>
                <a:sym typeface="Montserrat"/>
              </a:rPr>
              <a:t>System Design-2 Explanation</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000000"/>
              </a:buClr>
              <a:buSzPts val="1600"/>
              <a:buFont typeface="Montserrat"/>
              <a:buChar char="●"/>
            </a:pPr>
            <a:r>
              <a:rPr b="0" i="0" lang="en-GB" sz="1600" u="none" cap="none" strike="noStrike">
                <a:solidFill>
                  <a:srgbClr val="000000"/>
                </a:solidFill>
                <a:latin typeface="Montserrat"/>
                <a:ea typeface="Montserrat"/>
                <a:cs typeface="Montserrat"/>
                <a:sym typeface="Montserrat"/>
              </a:rPr>
              <a:t>System Design-3</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000000"/>
              </a:buClr>
              <a:buSzPts val="1600"/>
              <a:buFont typeface="Montserrat"/>
              <a:buChar char="●"/>
            </a:pPr>
            <a:r>
              <a:rPr b="0" i="0" lang="en-GB" sz="1600" u="none" cap="none" strike="noStrike">
                <a:solidFill>
                  <a:srgbClr val="000000"/>
                </a:solidFill>
                <a:latin typeface="Montserrat"/>
                <a:ea typeface="Montserrat"/>
                <a:cs typeface="Montserrat"/>
                <a:sym typeface="Montserrat"/>
              </a:rPr>
              <a:t>System Design-3 Explanation</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000000"/>
              </a:buClr>
              <a:buSzPts val="1600"/>
              <a:buFont typeface="Montserrat"/>
              <a:buChar char="●"/>
            </a:pPr>
            <a:r>
              <a:rPr b="0" i="0" lang="en-GB" sz="1600" u="none" cap="none" strike="noStrike">
                <a:solidFill>
                  <a:srgbClr val="000000"/>
                </a:solidFill>
                <a:latin typeface="Montserrat"/>
                <a:ea typeface="Montserrat"/>
                <a:cs typeface="Montserrat"/>
                <a:sym typeface="Montserrat"/>
              </a:rPr>
              <a:t>Live Streaming</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000000"/>
              </a:buClr>
              <a:buSzPts val="1600"/>
              <a:buFont typeface="Montserrat"/>
              <a:buChar char="●"/>
            </a:pPr>
            <a:r>
              <a:rPr b="0" i="0" lang="en-GB" sz="1600" u="none" cap="none" strike="noStrike">
                <a:solidFill>
                  <a:srgbClr val="000000"/>
                </a:solidFill>
                <a:latin typeface="Montserrat"/>
                <a:ea typeface="Montserrat"/>
                <a:cs typeface="Montserrat"/>
                <a:sym typeface="Montserrat"/>
              </a:rPr>
              <a:t>Live Streaming Explanation</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000000"/>
              </a:buClr>
              <a:buSzPts val="1600"/>
              <a:buFont typeface="Montserrat"/>
              <a:buChar char="●"/>
            </a:pPr>
            <a:r>
              <a:rPr b="0" i="0" lang="en-GB" sz="1600" u="none" cap="none" strike="noStrike">
                <a:solidFill>
                  <a:srgbClr val="000000"/>
                </a:solidFill>
                <a:latin typeface="Montserrat"/>
                <a:ea typeface="Montserrat"/>
                <a:cs typeface="Montserrat"/>
                <a:sym typeface="Montserrat"/>
              </a:rPr>
              <a:t>Camera Specification</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000000"/>
              </a:buClr>
              <a:buSzPts val="1600"/>
              <a:buFont typeface="Montserrat"/>
              <a:buChar char="●"/>
            </a:pPr>
            <a:r>
              <a:rPr b="0" i="0" lang="en-GB" sz="1600" u="none" cap="none" strike="noStrike">
                <a:solidFill>
                  <a:srgbClr val="000000"/>
                </a:solidFill>
                <a:latin typeface="Montserrat"/>
                <a:ea typeface="Montserrat"/>
                <a:cs typeface="Montserrat"/>
                <a:sym typeface="Montserrat"/>
              </a:rPr>
              <a:t>Budget</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000000"/>
              </a:buClr>
              <a:buSzPts val="1600"/>
              <a:buFont typeface="Montserrat"/>
              <a:buChar char="●"/>
            </a:pPr>
            <a:r>
              <a:rPr b="0" i="0" lang="en-GB" sz="1600" u="none" cap="none" strike="noStrike">
                <a:solidFill>
                  <a:srgbClr val="000000"/>
                </a:solidFill>
                <a:latin typeface="Montserrat"/>
                <a:ea typeface="Montserrat"/>
                <a:cs typeface="Montserrat"/>
                <a:sym typeface="Montserrat"/>
              </a:rPr>
              <a:t>Time Taken to complete the project </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000000"/>
              </a:buClr>
              <a:buSzPts val="1600"/>
              <a:buFont typeface="Montserrat"/>
              <a:buChar char="●"/>
            </a:pPr>
            <a:r>
              <a:rPr b="0" i="0" lang="en-GB" sz="1600" u="none" cap="none" strike="noStrike">
                <a:solidFill>
                  <a:srgbClr val="000000"/>
                </a:solidFill>
                <a:latin typeface="Montserrat"/>
                <a:ea typeface="Montserrat"/>
                <a:cs typeface="Montserrat"/>
                <a:sym typeface="Montserrat"/>
              </a:rPr>
              <a:t>Outputs</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000000"/>
              </a:buClr>
              <a:buSzPts val="1600"/>
              <a:buFont typeface="Montserrat"/>
              <a:buChar char="●"/>
            </a:pPr>
            <a:r>
              <a:rPr b="0" i="0" lang="en-GB" sz="1600" u="none" cap="none" strike="noStrike">
                <a:solidFill>
                  <a:srgbClr val="000000"/>
                </a:solidFill>
                <a:latin typeface="Montserrat"/>
                <a:ea typeface="Montserrat"/>
                <a:cs typeface="Montserrat"/>
                <a:sym typeface="Montserrat"/>
              </a:rPr>
              <a:t>Future Scope</a:t>
            </a:r>
            <a:endParaRPr b="0" i="0" sz="16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21"/>
          <p:cNvSpPr txBox="1"/>
          <p:nvPr>
            <p:ph type="title"/>
          </p:nvPr>
        </p:nvSpPr>
        <p:spPr>
          <a:xfrm>
            <a:off x="213300" y="175850"/>
            <a:ext cx="8717400" cy="414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GB" sz="2900"/>
              <a:t>Output: Web Application</a:t>
            </a:r>
            <a:endParaRPr b="1" sz="2900">
              <a:solidFill>
                <a:srgbClr val="000000"/>
              </a:solidFill>
            </a:endParaRPr>
          </a:p>
        </p:txBody>
      </p:sp>
      <p:sp>
        <p:nvSpPr>
          <p:cNvPr id="447" name="Google Shape;447;p21"/>
          <p:cNvSpPr txBox="1"/>
          <p:nvPr/>
        </p:nvSpPr>
        <p:spPr>
          <a:xfrm>
            <a:off x="390975" y="860875"/>
            <a:ext cx="5828700" cy="41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Arial"/>
                <a:ea typeface="Arial"/>
                <a:cs typeface="Arial"/>
                <a:sym typeface="Arial"/>
              </a:rPr>
              <a:t>Web application URL</a:t>
            </a:r>
            <a:r>
              <a:rPr b="0" i="0" lang="en-GB" sz="1400" u="none" cap="none" strike="noStrike">
                <a:solidFill>
                  <a:srgbClr val="000000"/>
                </a:solidFill>
                <a:latin typeface="Arial"/>
                <a:ea typeface="Arial"/>
                <a:cs typeface="Arial"/>
                <a:sym typeface="Arial"/>
              </a:rPr>
              <a:t> : https://node-red-tgwaa.eu-gb.mybluemix.net/ui</a:t>
            </a:r>
            <a:endParaRPr b="0" i="0" sz="1400" u="none" cap="none" strike="noStrike">
              <a:solidFill>
                <a:srgbClr val="000000"/>
              </a:solidFill>
              <a:latin typeface="Arial"/>
              <a:ea typeface="Arial"/>
              <a:cs typeface="Arial"/>
              <a:sym typeface="Arial"/>
            </a:endParaRPr>
          </a:p>
        </p:txBody>
      </p:sp>
      <p:pic>
        <p:nvPicPr>
          <p:cNvPr id="448" name="Google Shape;448;p21"/>
          <p:cNvPicPr preferRelativeResize="0"/>
          <p:nvPr/>
        </p:nvPicPr>
        <p:blipFill rotWithShape="1">
          <a:blip r:embed="rId3">
            <a:alphaModFix/>
          </a:blip>
          <a:srcRect b="7295" l="0" r="0" t="14247"/>
          <a:stretch/>
        </p:blipFill>
        <p:spPr>
          <a:xfrm>
            <a:off x="1230750" y="1401100"/>
            <a:ext cx="6338776" cy="32826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22"/>
          <p:cNvSpPr txBox="1"/>
          <p:nvPr>
            <p:ph type="title"/>
          </p:nvPr>
        </p:nvSpPr>
        <p:spPr>
          <a:xfrm>
            <a:off x="213300" y="175850"/>
            <a:ext cx="8717400" cy="414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GB" sz="2900"/>
              <a:t>Output: Web Application</a:t>
            </a:r>
            <a:endParaRPr b="1" sz="2900">
              <a:solidFill>
                <a:srgbClr val="000000"/>
              </a:solidFill>
            </a:endParaRPr>
          </a:p>
        </p:txBody>
      </p:sp>
      <p:pic>
        <p:nvPicPr>
          <p:cNvPr id="454" name="Google Shape;454;p22"/>
          <p:cNvPicPr preferRelativeResize="0"/>
          <p:nvPr/>
        </p:nvPicPr>
        <p:blipFill rotWithShape="1">
          <a:blip r:embed="rId3">
            <a:alphaModFix/>
          </a:blip>
          <a:srcRect b="18537" l="604" r="19788" t="12647"/>
          <a:stretch/>
        </p:blipFill>
        <p:spPr>
          <a:xfrm>
            <a:off x="400550" y="1092638"/>
            <a:ext cx="5046076" cy="2958225"/>
          </a:xfrm>
          <a:prstGeom prst="rect">
            <a:avLst/>
          </a:prstGeom>
          <a:noFill/>
          <a:ln>
            <a:noFill/>
          </a:ln>
        </p:spPr>
      </p:pic>
      <p:sp>
        <p:nvSpPr>
          <p:cNvPr id="455" name="Google Shape;455;p22"/>
          <p:cNvSpPr txBox="1"/>
          <p:nvPr/>
        </p:nvSpPr>
        <p:spPr>
          <a:xfrm>
            <a:off x="5809225" y="838075"/>
            <a:ext cx="2917800" cy="354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000000"/>
                </a:solidFill>
                <a:latin typeface="Calibri"/>
                <a:ea typeface="Calibri"/>
                <a:cs typeface="Calibri"/>
                <a:sym typeface="Calibri"/>
              </a:rPr>
              <a:t>As soon as the animal is detected , detected image of the animal gets updated in the web app So that User can be aware of the animal that has been trespassed in the agricultural land .</a:t>
            </a:r>
            <a:endParaRPr b="0" i="0" sz="2000" u="none" cap="none" strike="noStrike">
              <a:solidFill>
                <a:srgbClr val="000000"/>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23"/>
          <p:cNvSpPr txBox="1"/>
          <p:nvPr>
            <p:ph type="title"/>
          </p:nvPr>
        </p:nvSpPr>
        <p:spPr>
          <a:xfrm>
            <a:off x="213300" y="175850"/>
            <a:ext cx="8717400" cy="414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GB" sz="2900"/>
              <a:t>Output: SMS in mobile app </a:t>
            </a:r>
            <a:endParaRPr b="1" sz="2900">
              <a:solidFill>
                <a:srgbClr val="000000"/>
              </a:solidFill>
            </a:endParaRPr>
          </a:p>
        </p:txBody>
      </p:sp>
      <p:sp>
        <p:nvSpPr>
          <p:cNvPr id="461" name="Google Shape;461;p23"/>
          <p:cNvSpPr txBox="1"/>
          <p:nvPr/>
        </p:nvSpPr>
        <p:spPr>
          <a:xfrm>
            <a:off x="4515150" y="1386450"/>
            <a:ext cx="3203100" cy="202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000000"/>
                </a:solidFill>
                <a:latin typeface="Calibri"/>
                <a:ea typeface="Calibri"/>
                <a:cs typeface="Calibri"/>
                <a:sym typeface="Calibri"/>
              </a:rPr>
              <a:t>Once the animal is detected , User/farmer will get SMS notification in his mobile app as animal is detected . So that farmer can take necessary actions as quick as possible</a:t>
            </a:r>
            <a:endParaRPr b="0" i="0" sz="2000" u="none" cap="none" strike="noStrike">
              <a:solidFill>
                <a:srgbClr val="000000"/>
              </a:solidFill>
              <a:latin typeface="Calibri"/>
              <a:ea typeface="Calibri"/>
              <a:cs typeface="Calibri"/>
              <a:sym typeface="Calibri"/>
            </a:endParaRPr>
          </a:p>
        </p:txBody>
      </p:sp>
      <p:pic>
        <p:nvPicPr>
          <p:cNvPr id="462" name="Google Shape;462;p23"/>
          <p:cNvPicPr preferRelativeResize="0"/>
          <p:nvPr/>
        </p:nvPicPr>
        <p:blipFill rotWithShape="1">
          <a:blip r:embed="rId3">
            <a:alphaModFix/>
          </a:blip>
          <a:srcRect b="0" l="0" r="0" t="0"/>
          <a:stretch/>
        </p:blipFill>
        <p:spPr>
          <a:xfrm>
            <a:off x="1106525" y="838075"/>
            <a:ext cx="2389975" cy="3971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24"/>
          <p:cNvSpPr txBox="1"/>
          <p:nvPr>
            <p:ph type="title"/>
          </p:nvPr>
        </p:nvSpPr>
        <p:spPr>
          <a:xfrm>
            <a:off x="238575" y="225850"/>
            <a:ext cx="7505700" cy="51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GB"/>
              <a:t>Future Scope</a:t>
            </a:r>
            <a:endParaRPr b="1"/>
          </a:p>
        </p:txBody>
      </p:sp>
      <p:sp>
        <p:nvSpPr>
          <p:cNvPr id="468" name="Google Shape;468;p24"/>
          <p:cNvSpPr txBox="1"/>
          <p:nvPr/>
        </p:nvSpPr>
        <p:spPr>
          <a:xfrm>
            <a:off x="324425" y="736750"/>
            <a:ext cx="4619100" cy="41526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rgbClr val="000000"/>
              </a:buClr>
              <a:buSzPts val="1600"/>
              <a:buFont typeface="Calibri"/>
              <a:buChar char="●"/>
            </a:pPr>
            <a:r>
              <a:rPr b="0" i="0" lang="en-GB" sz="1600" u="none" cap="none" strike="noStrike">
                <a:solidFill>
                  <a:srgbClr val="000000"/>
                </a:solidFill>
                <a:latin typeface="Calibri"/>
                <a:ea typeface="Calibri"/>
                <a:cs typeface="Calibri"/>
                <a:sym typeface="Calibri"/>
              </a:rPr>
              <a:t>In future we have planned to add more functionality to the web application , such as creating a database record for storing the animals detected  along with date and time .</a:t>
            </a:r>
            <a:endParaRPr b="0" i="0" sz="1600" u="none" cap="none" strike="noStrike">
              <a:solidFill>
                <a:srgbClr val="000000"/>
              </a:solidFill>
              <a:latin typeface="Calibri"/>
              <a:ea typeface="Calibri"/>
              <a:cs typeface="Calibri"/>
              <a:sym typeface="Calibri"/>
            </a:endParaRPr>
          </a:p>
          <a:p>
            <a:pPr indent="-330200" lvl="0" marL="457200" marR="0" rtl="0" algn="l">
              <a:lnSpc>
                <a:spcPct val="100000"/>
              </a:lnSpc>
              <a:spcBef>
                <a:spcPts val="0"/>
              </a:spcBef>
              <a:spcAft>
                <a:spcPts val="0"/>
              </a:spcAft>
              <a:buClr>
                <a:srgbClr val="000000"/>
              </a:buClr>
              <a:buSzPts val="1600"/>
              <a:buFont typeface="Calibri"/>
              <a:buChar char="●"/>
            </a:pPr>
            <a:r>
              <a:rPr b="0" i="0" lang="en-GB" sz="1600" u="none" cap="none" strike="noStrike">
                <a:solidFill>
                  <a:srgbClr val="000000"/>
                </a:solidFill>
                <a:latin typeface="Calibri"/>
                <a:ea typeface="Calibri"/>
                <a:cs typeface="Calibri"/>
                <a:sym typeface="Calibri"/>
              </a:rPr>
              <a:t>In addition to this we will also add Zoom button in web app , for zooming the agricultural land , so that user can access the water condition of his field even more better and also we will be adding more control button in web app for controlling Camera’s rotation manually using web application . </a:t>
            </a:r>
            <a:endParaRPr b="0" i="0" sz="1600" u="none" cap="none" strike="noStrike">
              <a:solidFill>
                <a:srgbClr val="000000"/>
              </a:solidFill>
              <a:latin typeface="Calibri"/>
              <a:ea typeface="Calibri"/>
              <a:cs typeface="Calibri"/>
              <a:sym typeface="Calibri"/>
            </a:endParaRPr>
          </a:p>
          <a:p>
            <a:pPr indent="-330200" lvl="0" marL="457200" marR="0" rtl="0" algn="l">
              <a:lnSpc>
                <a:spcPct val="100000"/>
              </a:lnSpc>
              <a:spcBef>
                <a:spcPts val="0"/>
              </a:spcBef>
              <a:spcAft>
                <a:spcPts val="0"/>
              </a:spcAft>
              <a:buClr>
                <a:srgbClr val="000000"/>
              </a:buClr>
              <a:buSzPts val="1600"/>
              <a:buFont typeface="Calibri"/>
              <a:buChar char="●"/>
            </a:pPr>
            <a:r>
              <a:rPr b="0" i="0" lang="en-GB" sz="1600" u="none" cap="none" strike="noStrike">
                <a:solidFill>
                  <a:srgbClr val="000000"/>
                </a:solidFill>
                <a:latin typeface="Calibri"/>
                <a:ea typeface="Calibri"/>
                <a:cs typeface="Calibri"/>
                <a:sym typeface="Calibri"/>
              </a:rPr>
              <a:t>In future we have planned to extend this idea for Industrial surveillance(such as monitoring working using Artificial Intelligence) and also for shopping mall surveillance (such as theft detection)</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p:txBody>
      </p:sp>
      <p:pic>
        <p:nvPicPr>
          <p:cNvPr id="469" name="Google Shape;469;p24"/>
          <p:cNvPicPr preferRelativeResize="0"/>
          <p:nvPr/>
        </p:nvPicPr>
        <p:blipFill rotWithShape="1">
          <a:blip r:embed="rId3">
            <a:alphaModFix/>
          </a:blip>
          <a:srcRect b="0" l="0" r="0" t="0"/>
          <a:stretch/>
        </p:blipFill>
        <p:spPr>
          <a:xfrm>
            <a:off x="4943525" y="1327400"/>
            <a:ext cx="3895675" cy="248870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grpSp>
        <p:nvGrpSpPr>
          <p:cNvPr id="474" name="Google Shape;474;p25"/>
          <p:cNvGrpSpPr/>
          <p:nvPr/>
        </p:nvGrpSpPr>
        <p:grpSpPr>
          <a:xfrm>
            <a:off x="2992007" y="1352191"/>
            <a:ext cx="3159984" cy="2439109"/>
            <a:chOff x="3553042" y="1657806"/>
            <a:chExt cx="3461100" cy="2671532"/>
          </a:xfrm>
        </p:grpSpPr>
        <p:sp>
          <p:nvSpPr>
            <p:cNvPr id="475" name="Google Shape;475;p25"/>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25"/>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25"/>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25"/>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25"/>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25"/>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25"/>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25"/>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3" name="Google Shape;483;p25"/>
          <p:cNvSpPr txBox="1"/>
          <p:nvPr>
            <p:ph type="title"/>
          </p:nvPr>
        </p:nvSpPr>
        <p:spPr>
          <a:xfrm>
            <a:off x="3434348" y="2036225"/>
            <a:ext cx="2482200" cy="69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GB"/>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4"/>
          <p:cNvSpPr txBox="1"/>
          <p:nvPr>
            <p:ph type="title"/>
          </p:nvPr>
        </p:nvSpPr>
        <p:spPr>
          <a:xfrm>
            <a:off x="295650" y="117275"/>
            <a:ext cx="2570700" cy="602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GB" sz="2900"/>
              <a:t>Introduction</a:t>
            </a:r>
            <a:endParaRPr b="1" sz="2900"/>
          </a:p>
        </p:txBody>
      </p:sp>
      <p:sp>
        <p:nvSpPr>
          <p:cNvPr id="200" name="Google Shape;200;p4"/>
          <p:cNvSpPr txBox="1"/>
          <p:nvPr/>
        </p:nvSpPr>
        <p:spPr>
          <a:xfrm>
            <a:off x="1294301" y="2097575"/>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Montserrat"/>
                <a:ea typeface="Montserrat"/>
                <a:cs typeface="Montserrat"/>
                <a:sym typeface="Montserrat"/>
              </a:rPr>
              <a:t>Overview</a:t>
            </a:r>
            <a:endParaRPr b="0" i="0" sz="1800" u="none" cap="none" strike="noStrike">
              <a:solidFill>
                <a:srgbClr val="CACACA"/>
              </a:solidFill>
              <a:latin typeface="Average"/>
              <a:ea typeface="Average"/>
              <a:cs typeface="Average"/>
              <a:sym typeface="Average"/>
            </a:endParaRPr>
          </a:p>
        </p:txBody>
      </p:sp>
      <p:sp>
        <p:nvSpPr>
          <p:cNvPr id="201" name="Google Shape;201;p4"/>
          <p:cNvSpPr txBox="1"/>
          <p:nvPr/>
        </p:nvSpPr>
        <p:spPr>
          <a:xfrm>
            <a:off x="1294301" y="2423076"/>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Montserrat"/>
                <a:ea typeface="Montserrat"/>
                <a:cs typeface="Montserrat"/>
                <a:sym typeface="Montserrat"/>
              </a:rPr>
              <a:t>Understanding the problems</a:t>
            </a:r>
            <a:endParaRPr b="0" i="0" sz="1400" u="none" cap="none" strike="noStrike">
              <a:solidFill>
                <a:srgbClr val="CACACA"/>
              </a:solidFill>
              <a:latin typeface="Montserrat"/>
              <a:ea typeface="Montserrat"/>
              <a:cs typeface="Montserrat"/>
              <a:sym typeface="Montserrat"/>
            </a:endParaRPr>
          </a:p>
        </p:txBody>
      </p:sp>
      <p:sp>
        <p:nvSpPr>
          <p:cNvPr id="202" name="Google Shape;202;p4"/>
          <p:cNvSpPr txBox="1"/>
          <p:nvPr/>
        </p:nvSpPr>
        <p:spPr>
          <a:xfrm>
            <a:off x="1294301" y="2748576"/>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Montserrat"/>
                <a:ea typeface="Montserrat"/>
                <a:cs typeface="Montserrat"/>
                <a:sym typeface="Montserrat"/>
              </a:rPr>
              <a:t>Project objective</a:t>
            </a:r>
            <a:endParaRPr b="0" i="0" sz="1400" u="none" cap="none" strike="noStrike">
              <a:solidFill>
                <a:srgbClr val="CACACA"/>
              </a:solidFill>
              <a:latin typeface="Montserrat"/>
              <a:ea typeface="Montserrat"/>
              <a:cs typeface="Montserrat"/>
              <a:sym typeface="Montserrat"/>
            </a:endParaRPr>
          </a:p>
        </p:txBody>
      </p:sp>
      <p:sp>
        <p:nvSpPr>
          <p:cNvPr id="203" name="Google Shape;203;p4"/>
          <p:cNvSpPr txBox="1"/>
          <p:nvPr/>
        </p:nvSpPr>
        <p:spPr>
          <a:xfrm>
            <a:off x="1294301" y="3074077"/>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uFill>
                  <a:noFill/>
                </a:uFill>
                <a:latin typeface="Montserrat"/>
                <a:ea typeface="Montserrat"/>
                <a:cs typeface="Montserrat"/>
                <a:sym typeface="Montserrat"/>
                <a:hlinkClick action="ppaction://hlinksldjump" r:id="rId3">
                  <a:extLst>
                    <a:ext uri="{A12FA001-AC4F-418D-AE19-62706E023703}">
                      <ahyp:hlinkClr val="tx"/>
                    </a:ext>
                  </a:extLst>
                </a:hlinkClick>
              </a:rPr>
              <a:t>Target audience</a:t>
            </a:r>
            <a:endParaRPr b="0" i="0" sz="1800" u="none" cap="none" strike="noStrike">
              <a:solidFill>
                <a:srgbClr val="CACACA"/>
              </a:solidFill>
              <a:latin typeface="Average"/>
              <a:ea typeface="Average"/>
              <a:cs typeface="Average"/>
              <a:sym typeface="Average"/>
            </a:endParaRPr>
          </a:p>
        </p:txBody>
      </p:sp>
      <p:sp>
        <p:nvSpPr>
          <p:cNvPr id="204" name="Google Shape;204;p4"/>
          <p:cNvSpPr txBox="1"/>
          <p:nvPr/>
        </p:nvSpPr>
        <p:spPr>
          <a:xfrm>
            <a:off x="1294301" y="3399577"/>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Montserrat"/>
                <a:ea typeface="Montserrat"/>
                <a:cs typeface="Montserrat"/>
                <a:sym typeface="Montserrat"/>
              </a:rPr>
              <a:t>Market trends</a:t>
            </a:r>
            <a:endParaRPr b="0" i="0" sz="1800" u="none" cap="none" strike="noStrike">
              <a:solidFill>
                <a:srgbClr val="CACACA"/>
              </a:solidFill>
              <a:latin typeface="Average"/>
              <a:ea typeface="Average"/>
              <a:cs typeface="Average"/>
              <a:sym typeface="Average"/>
            </a:endParaRPr>
          </a:p>
        </p:txBody>
      </p:sp>
      <p:sp>
        <p:nvSpPr>
          <p:cNvPr id="205" name="Google Shape;205;p4"/>
          <p:cNvSpPr txBox="1"/>
          <p:nvPr/>
        </p:nvSpPr>
        <p:spPr>
          <a:xfrm>
            <a:off x="1294298" y="3725075"/>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Montserrat"/>
                <a:ea typeface="Montserrat"/>
                <a:cs typeface="Montserrat"/>
                <a:sym typeface="Montserrat"/>
              </a:rPr>
              <a:t>Cycle diagram</a:t>
            </a:r>
            <a:endParaRPr b="0" i="0" sz="1800" u="none" cap="none" strike="noStrike">
              <a:solidFill>
                <a:srgbClr val="CACACA"/>
              </a:solidFill>
              <a:latin typeface="Average"/>
              <a:ea typeface="Average"/>
              <a:cs typeface="Average"/>
              <a:sym typeface="Average"/>
            </a:endParaRPr>
          </a:p>
        </p:txBody>
      </p:sp>
      <p:sp>
        <p:nvSpPr>
          <p:cNvPr id="206" name="Google Shape;206;p4"/>
          <p:cNvSpPr txBox="1"/>
          <p:nvPr/>
        </p:nvSpPr>
        <p:spPr>
          <a:xfrm>
            <a:off x="4443276" y="2097575"/>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Montserrat"/>
                <a:ea typeface="Montserrat"/>
                <a:cs typeface="Montserrat"/>
                <a:sym typeface="Montserrat"/>
              </a:rPr>
              <a:t>Introducing: Lorem ipsum</a:t>
            </a:r>
            <a:endParaRPr b="0" i="0" sz="1800" u="none" cap="none" strike="noStrike">
              <a:solidFill>
                <a:srgbClr val="CACACA"/>
              </a:solidFill>
              <a:latin typeface="Average"/>
              <a:ea typeface="Average"/>
              <a:cs typeface="Average"/>
              <a:sym typeface="Average"/>
            </a:endParaRPr>
          </a:p>
        </p:txBody>
      </p:sp>
      <p:sp>
        <p:nvSpPr>
          <p:cNvPr id="207" name="Google Shape;207;p4"/>
          <p:cNvSpPr txBox="1"/>
          <p:nvPr/>
        </p:nvSpPr>
        <p:spPr>
          <a:xfrm>
            <a:off x="4443276" y="2426100"/>
            <a:ext cx="3018300" cy="1407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700"/>
              <a:buFont typeface="Arial"/>
              <a:buNone/>
            </a:pPr>
            <a:r>
              <a:rPr b="0" i="0" lang="en-GB" sz="700" u="none" cap="none" strike="noStrike">
                <a:solidFill>
                  <a:srgbClr val="FFFFFF"/>
                </a:solidFill>
                <a:latin typeface="Montserrat"/>
                <a:ea typeface="Montserrat"/>
                <a:cs typeface="Montserrat"/>
                <a:sym typeface="Montserrat"/>
              </a:rPr>
              <a:t>Spotlight on desktop</a:t>
            </a:r>
            <a:endParaRPr b="0" i="0" sz="700" u="none" cap="none" strike="noStrike">
              <a:solidFill>
                <a:srgbClr val="FFFFFF"/>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700"/>
              <a:buFont typeface="Arial"/>
              <a:buNone/>
            </a:pPr>
            <a:r>
              <a:rPr b="0" i="0" lang="en-GB" sz="700" u="none" cap="none" strike="noStrike">
                <a:solidFill>
                  <a:srgbClr val="FFFFFF"/>
                </a:solidFill>
                <a:latin typeface="Montserrat"/>
                <a:ea typeface="Montserrat"/>
                <a:cs typeface="Montserrat"/>
                <a:sym typeface="Montserrat"/>
              </a:rPr>
              <a:t>Spotlight on mobile</a:t>
            </a:r>
            <a:endParaRPr b="0" i="0" sz="700" u="none" cap="none" strike="noStrike">
              <a:solidFill>
                <a:srgbClr val="FFFFFF"/>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700"/>
              <a:buFont typeface="Arial"/>
              <a:buNone/>
            </a:pPr>
            <a:r>
              <a:rPr b="0" i="0" lang="en-GB" sz="700" u="none" cap="none" strike="noStrike">
                <a:solidFill>
                  <a:srgbClr val="FFFFFF"/>
                </a:solidFill>
                <a:latin typeface="Montserrat"/>
                <a:ea typeface="Montserrat"/>
                <a:cs typeface="Montserrat"/>
                <a:sym typeface="Montserrat"/>
              </a:rPr>
              <a:t>Spotlight on landscape view on mobile</a:t>
            </a:r>
            <a:endParaRPr b="0" i="0" sz="700" u="none" cap="none" strike="noStrike">
              <a:solidFill>
                <a:srgbClr val="FFFFFF"/>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700"/>
              <a:buFont typeface="Arial"/>
              <a:buNone/>
            </a:pPr>
            <a:r>
              <a:rPr b="0" i="0" lang="en-GB" sz="700" u="none" cap="none" strike="noStrike">
                <a:solidFill>
                  <a:srgbClr val="FFFFFF"/>
                </a:solidFill>
                <a:latin typeface="Montserrat"/>
                <a:ea typeface="Montserrat"/>
                <a:cs typeface="Montserrat"/>
                <a:sym typeface="Montserrat"/>
              </a:rPr>
              <a:t>Spotlight on wearables</a:t>
            </a:r>
            <a:endParaRPr b="0" i="0" sz="700" u="none" cap="none" strike="noStrike">
              <a:solidFill>
                <a:srgbClr val="FFFFFF"/>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700"/>
              <a:buFont typeface="Arial"/>
              <a:buNone/>
            </a:pPr>
            <a:r>
              <a:rPr b="0" i="0" lang="en-GB" sz="700" u="none" cap="none" strike="noStrike">
                <a:solidFill>
                  <a:srgbClr val="FFFFFF"/>
                </a:solidFill>
                <a:latin typeface="Montserrat"/>
                <a:ea typeface="Montserrat"/>
                <a:cs typeface="Montserrat"/>
                <a:sym typeface="Montserrat"/>
              </a:rPr>
              <a:t>Spotlight on tablet</a:t>
            </a:r>
            <a:endParaRPr b="0" i="0" sz="700" u="none" cap="none" strike="noStrike">
              <a:solidFill>
                <a:srgbClr val="FFFFFF"/>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700"/>
              <a:buFont typeface="Arial"/>
              <a:buNone/>
            </a:pPr>
            <a:r>
              <a:rPr b="0" i="0" lang="en-GB" sz="700" u="none" cap="none" strike="noStrike">
                <a:solidFill>
                  <a:srgbClr val="FFFFFF"/>
                </a:solidFill>
                <a:latin typeface="Montserrat"/>
                <a:ea typeface="Montserrat"/>
                <a:cs typeface="Montserrat"/>
                <a:sym typeface="Montserrat"/>
              </a:rPr>
              <a:t>Spotlight on landscape view on tablet</a:t>
            </a:r>
            <a:endParaRPr b="0" i="0" sz="700" u="none" cap="none" strike="noStrike">
              <a:solidFill>
                <a:srgbClr val="FFFFFF"/>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700"/>
              <a:buFont typeface="Arial"/>
              <a:buNone/>
            </a:pPr>
            <a:r>
              <a:rPr b="0" i="0" lang="en-GB" sz="700" u="none" cap="none" strike="noStrike">
                <a:solidFill>
                  <a:srgbClr val="FFFFFF"/>
                </a:solidFill>
                <a:latin typeface="Montserrat"/>
                <a:ea typeface="Montserrat"/>
                <a:cs typeface="Montserrat"/>
                <a:sym typeface="Montserrat"/>
              </a:rPr>
              <a:t>Spotlight on wearables</a:t>
            </a:r>
            <a:endParaRPr b="0" i="0" sz="700" u="none" cap="none" strike="noStrike">
              <a:solidFill>
                <a:srgbClr val="FFFFFF"/>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700"/>
              <a:buFont typeface="Arial"/>
              <a:buNone/>
            </a:pPr>
            <a:r>
              <a:t/>
            </a:r>
            <a:endParaRPr b="0" i="0" sz="700" u="none" cap="none" strike="noStrike">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CACACA"/>
              </a:solidFill>
              <a:latin typeface="Montserrat"/>
              <a:ea typeface="Montserrat"/>
              <a:cs typeface="Montserrat"/>
              <a:sym typeface="Montserrat"/>
            </a:endParaRPr>
          </a:p>
        </p:txBody>
      </p:sp>
      <p:sp>
        <p:nvSpPr>
          <p:cNvPr id="208" name="Google Shape;208;p4"/>
          <p:cNvSpPr txBox="1"/>
          <p:nvPr/>
        </p:nvSpPr>
        <p:spPr>
          <a:xfrm>
            <a:off x="4443276" y="3725075"/>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uFill>
                  <a:noFill/>
                </a:uFill>
                <a:latin typeface="Montserrat"/>
                <a:ea typeface="Montserrat"/>
                <a:cs typeface="Montserrat"/>
                <a:sym typeface="Montserrat"/>
                <a:hlinkClick action="ppaction://hlinksldjump" r:id="rId4">
                  <a:extLst>
                    <a:ext uri="{A12FA001-AC4F-418D-AE19-62706E023703}">
                      <ahyp:hlinkClr val="tx"/>
                    </a:ext>
                  </a:extLst>
                </a:hlinkClick>
              </a:rPr>
              <a:t>Project timeline</a:t>
            </a:r>
            <a:endParaRPr b="0" i="0" sz="1400" u="none" cap="none" strike="noStrike">
              <a:solidFill>
                <a:srgbClr val="CACACA"/>
              </a:solidFill>
              <a:latin typeface="Montserrat"/>
              <a:ea typeface="Montserrat"/>
              <a:cs typeface="Montserrat"/>
              <a:sym typeface="Montserrat"/>
            </a:endParaRPr>
          </a:p>
        </p:txBody>
      </p:sp>
      <p:sp>
        <p:nvSpPr>
          <p:cNvPr id="209" name="Google Shape;209;p4"/>
          <p:cNvSpPr txBox="1"/>
          <p:nvPr>
            <p:ph idx="1" type="body"/>
          </p:nvPr>
        </p:nvSpPr>
        <p:spPr>
          <a:xfrm>
            <a:off x="397050" y="864150"/>
            <a:ext cx="8349900" cy="4531200"/>
          </a:xfrm>
          <a:prstGeom prst="rect">
            <a:avLst/>
          </a:prstGeom>
          <a:noFill/>
          <a:ln>
            <a:noFill/>
          </a:ln>
        </p:spPr>
        <p:txBody>
          <a:bodyPr anchorCtr="0" anchor="t" bIns="91425" lIns="91425" spcFirstLastPara="1" rIns="91425" wrap="square" tIns="91425">
            <a:noAutofit/>
          </a:bodyPr>
          <a:lstStyle/>
          <a:p>
            <a:pPr indent="457200" lvl="0" marL="0" rtl="0" algn="just">
              <a:lnSpc>
                <a:spcPct val="135000"/>
              </a:lnSpc>
              <a:spcBef>
                <a:spcPts val="0"/>
              </a:spcBef>
              <a:spcAft>
                <a:spcPts val="0"/>
              </a:spcAft>
              <a:buSzPts val="1300"/>
              <a:buNone/>
            </a:pPr>
            <a:r>
              <a:rPr lang="en-GB" sz="1600">
                <a:solidFill>
                  <a:srgbClr val="000000"/>
                </a:solidFill>
                <a:latin typeface="Nunito"/>
                <a:ea typeface="Nunito"/>
                <a:cs typeface="Nunito"/>
                <a:sym typeface="Nunito"/>
              </a:rPr>
              <a:t>Agriculture is one of the breadwinning sectors of India’s economy and considered as the backbone of India’s economy. This sector provides employment for 54% of the population in India and contributes around 18% of India’s GDP . According to a survey (The Hindu) it has been estimated that about </a:t>
            </a:r>
            <a:r>
              <a:rPr b="1" lang="en-GB" sz="1600">
                <a:solidFill>
                  <a:srgbClr val="000000"/>
                </a:solidFill>
                <a:latin typeface="Nunito"/>
                <a:ea typeface="Nunito"/>
                <a:cs typeface="Nunito"/>
                <a:sym typeface="Nunito"/>
              </a:rPr>
              <a:t>30 to 35%</a:t>
            </a:r>
            <a:r>
              <a:rPr lang="en-GB" sz="1600">
                <a:solidFill>
                  <a:srgbClr val="000000"/>
                </a:solidFill>
                <a:latin typeface="Nunito"/>
                <a:ea typeface="Nunito"/>
                <a:cs typeface="Nunito"/>
                <a:sym typeface="Nunito"/>
              </a:rPr>
              <a:t> of agricultural yield gets affected due to </a:t>
            </a:r>
            <a:r>
              <a:rPr b="1" lang="en-GB" sz="1600">
                <a:solidFill>
                  <a:srgbClr val="000000"/>
                </a:solidFill>
                <a:latin typeface="Nunito"/>
                <a:ea typeface="Nunito"/>
                <a:cs typeface="Nunito"/>
                <a:sym typeface="Nunito"/>
              </a:rPr>
              <a:t>animals’ interference</a:t>
            </a:r>
            <a:r>
              <a:rPr lang="en-GB" sz="1600">
                <a:solidFill>
                  <a:srgbClr val="000000"/>
                </a:solidFill>
                <a:latin typeface="Nunito"/>
                <a:ea typeface="Nunito"/>
                <a:cs typeface="Nunito"/>
                <a:sym typeface="Nunito"/>
              </a:rPr>
              <a:t> in these regions . </a:t>
            </a:r>
            <a:r>
              <a:rPr lang="en-GB" sz="1600">
                <a:solidFill>
                  <a:srgbClr val="000000"/>
                </a:solidFill>
                <a:highlight>
                  <a:srgbClr val="FFFFFF"/>
                </a:highlight>
                <a:latin typeface="Nunito"/>
                <a:ea typeface="Nunito"/>
                <a:cs typeface="Nunito"/>
                <a:sym typeface="Nunito"/>
              </a:rPr>
              <a:t>Crop damages inflicted by animals is one of the biggest challenges faced, right from Uttarakhand to Tamil Nadu. Hence in order to tackle this problem we have designed a methodology which provides a </a:t>
            </a:r>
            <a:r>
              <a:rPr b="1" lang="en-GB" sz="1600">
                <a:solidFill>
                  <a:srgbClr val="000000"/>
                </a:solidFill>
                <a:highlight>
                  <a:srgbClr val="FFFFFF"/>
                </a:highlight>
                <a:latin typeface="Nunito"/>
                <a:ea typeface="Nunito"/>
                <a:cs typeface="Nunito"/>
                <a:sym typeface="Nunito"/>
              </a:rPr>
              <a:t>virtual surveillance</a:t>
            </a:r>
            <a:r>
              <a:rPr lang="en-GB" sz="1600">
                <a:solidFill>
                  <a:srgbClr val="000000"/>
                </a:solidFill>
                <a:highlight>
                  <a:srgbClr val="FFFFFF"/>
                </a:highlight>
                <a:latin typeface="Nunito"/>
                <a:ea typeface="Nunito"/>
                <a:cs typeface="Nunito"/>
                <a:sym typeface="Nunito"/>
              </a:rPr>
              <a:t> facility and also gives </a:t>
            </a:r>
            <a:r>
              <a:rPr b="1" lang="en-GB" sz="1600">
                <a:solidFill>
                  <a:srgbClr val="000000"/>
                </a:solidFill>
                <a:highlight>
                  <a:srgbClr val="FFFFFF"/>
                </a:highlight>
                <a:latin typeface="Nunito"/>
                <a:ea typeface="Nunito"/>
                <a:cs typeface="Nunito"/>
                <a:sym typeface="Nunito"/>
              </a:rPr>
              <a:t>remote control </a:t>
            </a:r>
            <a:r>
              <a:rPr lang="en-GB" sz="1600">
                <a:solidFill>
                  <a:srgbClr val="000000"/>
                </a:solidFill>
                <a:highlight>
                  <a:srgbClr val="FFFFFF"/>
                </a:highlight>
                <a:latin typeface="Nunito"/>
                <a:ea typeface="Nunito"/>
                <a:cs typeface="Nunito"/>
                <a:sym typeface="Nunito"/>
              </a:rPr>
              <a:t>of water pump motor to the farmer </a:t>
            </a:r>
            <a:endParaRPr sz="1500">
              <a:solidFill>
                <a:srgbClr val="000000"/>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5"/>
          <p:cNvSpPr txBox="1"/>
          <p:nvPr>
            <p:ph type="title"/>
          </p:nvPr>
        </p:nvSpPr>
        <p:spPr>
          <a:xfrm>
            <a:off x="295650" y="117275"/>
            <a:ext cx="2570700" cy="602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GB" sz="2900"/>
              <a:t>Overview</a:t>
            </a:r>
            <a:endParaRPr b="1" sz="2900"/>
          </a:p>
        </p:txBody>
      </p:sp>
      <p:sp>
        <p:nvSpPr>
          <p:cNvPr id="215" name="Google Shape;215;p5"/>
          <p:cNvSpPr txBox="1"/>
          <p:nvPr/>
        </p:nvSpPr>
        <p:spPr>
          <a:xfrm>
            <a:off x="1294301" y="2097575"/>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Montserrat"/>
                <a:ea typeface="Montserrat"/>
                <a:cs typeface="Montserrat"/>
                <a:sym typeface="Montserrat"/>
              </a:rPr>
              <a:t>Overview</a:t>
            </a:r>
            <a:endParaRPr b="0" i="0" sz="1800" u="none" cap="none" strike="noStrike">
              <a:solidFill>
                <a:srgbClr val="CACACA"/>
              </a:solidFill>
              <a:latin typeface="Average"/>
              <a:ea typeface="Average"/>
              <a:cs typeface="Average"/>
              <a:sym typeface="Average"/>
            </a:endParaRPr>
          </a:p>
        </p:txBody>
      </p:sp>
      <p:sp>
        <p:nvSpPr>
          <p:cNvPr id="216" name="Google Shape;216;p5"/>
          <p:cNvSpPr txBox="1"/>
          <p:nvPr/>
        </p:nvSpPr>
        <p:spPr>
          <a:xfrm>
            <a:off x="1294301" y="2423076"/>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Montserrat"/>
                <a:ea typeface="Montserrat"/>
                <a:cs typeface="Montserrat"/>
                <a:sym typeface="Montserrat"/>
              </a:rPr>
              <a:t>Understanding the problems</a:t>
            </a:r>
            <a:endParaRPr b="0" i="0" sz="1400" u="none" cap="none" strike="noStrike">
              <a:solidFill>
                <a:srgbClr val="CACACA"/>
              </a:solidFill>
              <a:latin typeface="Montserrat"/>
              <a:ea typeface="Montserrat"/>
              <a:cs typeface="Montserrat"/>
              <a:sym typeface="Montserrat"/>
            </a:endParaRPr>
          </a:p>
        </p:txBody>
      </p:sp>
      <p:sp>
        <p:nvSpPr>
          <p:cNvPr id="217" name="Google Shape;217;p5"/>
          <p:cNvSpPr txBox="1"/>
          <p:nvPr/>
        </p:nvSpPr>
        <p:spPr>
          <a:xfrm>
            <a:off x="1294301" y="2748576"/>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Montserrat"/>
                <a:ea typeface="Montserrat"/>
                <a:cs typeface="Montserrat"/>
                <a:sym typeface="Montserrat"/>
              </a:rPr>
              <a:t>Project objective</a:t>
            </a:r>
            <a:endParaRPr b="0" i="0" sz="1400" u="none" cap="none" strike="noStrike">
              <a:solidFill>
                <a:srgbClr val="CACACA"/>
              </a:solidFill>
              <a:latin typeface="Montserrat"/>
              <a:ea typeface="Montserrat"/>
              <a:cs typeface="Montserrat"/>
              <a:sym typeface="Montserrat"/>
            </a:endParaRPr>
          </a:p>
        </p:txBody>
      </p:sp>
      <p:sp>
        <p:nvSpPr>
          <p:cNvPr id="218" name="Google Shape;218;p5"/>
          <p:cNvSpPr txBox="1"/>
          <p:nvPr/>
        </p:nvSpPr>
        <p:spPr>
          <a:xfrm>
            <a:off x="1294301" y="3074077"/>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uFill>
                  <a:noFill/>
                </a:uFill>
                <a:latin typeface="Montserrat"/>
                <a:ea typeface="Montserrat"/>
                <a:cs typeface="Montserrat"/>
                <a:sym typeface="Montserrat"/>
                <a:hlinkClick action="ppaction://hlinksldjump" r:id="rId3">
                  <a:extLst>
                    <a:ext uri="{A12FA001-AC4F-418D-AE19-62706E023703}">
                      <ahyp:hlinkClr val="tx"/>
                    </a:ext>
                  </a:extLst>
                </a:hlinkClick>
              </a:rPr>
              <a:t>Target audience</a:t>
            </a:r>
            <a:endParaRPr b="0" i="0" sz="1800" u="none" cap="none" strike="noStrike">
              <a:solidFill>
                <a:srgbClr val="CACACA"/>
              </a:solidFill>
              <a:latin typeface="Average"/>
              <a:ea typeface="Average"/>
              <a:cs typeface="Average"/>
              <a:sym typeface="Average"/>
            </a:endParaRPr>
          </a:p>
        </p:txBody>
      </p:sp>
      <p:sp>
        <p:nvSpPr>
          <p:cNvPr id="219" name="Google Shape;219;p5"/>
          <p:cNvSpPr txBox="1"/>
          <p:nvPr/>
        </p:nvSpPr>
        <p:spPr>
          <a:xfrm>
            <a:off x="1294301" y="3399577"/>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Montserrat"/>
                <a:ea typeface="Montserrat"/>
                <a:cs typeface="Montserrat"/>
                <a:sym typeface="Montserrat"/>
              </a:rPr>
              <a:t>Market trends</a:t>
            </a:r>
            <a:endParaRPr b="0" i="0" sz="1800" u="none" cap="none" strike="noStrike">
              <a:solidFill>
                <a:srgbClr val="CACACA"/>
              </a:solidFill>
              <a:latin typeface="Average"/>
              <a:ea typeface="Average"/>
              <a:cs typeface="Average"/>
              <a:sym typeface="Average"/>
            </a:endParaRPr>
          </a:p>
        </p:txBody>
      </p:sp>
      <p:sp>
        <p:nvSpPr>
          <p:cNvPr id="220" name="Google Shape;220;p5"/>
          <p:cNvSpPr txBox="1"/>
          <p:nvPr/>
        </p:nvSpPr>
        <p:spPr>
          <a:xfrm>
            <a:off x="1294298" y="3725075"/>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Montserrat"/>
                <a:ea typeface="Montserrat"/>
                <a:cs typeface="Montserrat"/>
                <a:sym typeface="Montserrat"/>
              </a:rPr>
              <a:t>Cycle diagram</a:t>
            </a:r>
            <a:endParaRPr b="0" i="0" sz="1800" u="none" cap="none" strike="noStrike">
              <a:solidFill>
                <a:srgbClr val="CACACA"/>
              </a:solidFill>
              <a:latin typeface="Average"/>
              <a:ea typeface="Average"/>
              <a:cs typeface="Average"/>
              <a:sym typeface="Average"/>
            </a:endParaRPr>
          </a:p>
        </p:txBody>
      </p:sp>
      <p:sp>
        <p:nvSpPr>
          <p:cNvPr id="221" name="Google Shape;221;p5"/>
          <p:cNvSpPr txBox="1"/>
          <p:nvPr/>
        </p:nvSpPr>
        <p:spPr>
          <a:xfrm>
            <a:off x="4443276" y="2097575"/>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Montserrat"/>
                <a:ea typeface="Montserrat"/>
                <a:cs typeface="Montserrat"/>
                <a:sym typeface="Montserrat"/>
              </a:rPr>
              <a:t>Introducing: Lorem ipsum</a:t>
            </a:r>
            <a:endParaRPr b="0" i="0" sz="1800" u="none" cap="none" strike="noStrike">
              <a:solidFill>
                <a:srgbClr val="CACACA"/>
              </a:solidFill>
              <a:latin typeface="Average"/>
              <a:ea typeface="Average"/>
              <a:cs typeface="Average"/>
              <a:sym typeface="Average"/>
            </a:endParaRPr>
          </a:p>
        </p:txBody>
      </p:sp>
      <p:sp>
        <p:nvSpPr>
          <p:cNvPr id="222" name="Google Shape;222;p5"/>
          <p:cNvSpPr txBox="1"/>
          <p:nvPr/>
        </p:nvSpPr>
        <p:spPr>
          <a:xfrm>
            <a:off x="4443276" y="2426100"/>
            <a:ext cx="3018300" cy="1407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700"/>
              <a:buFont typeface="Arial"/>
              <a:buNone/>
            </a:pPr>
            <a:r>
              <a:rPr b="0" i="0" lang="en-GB" sz="700" u="none" cap="none" strike="noStrike">
                <a:solidFill>
                  <a:srgbClr val="FFFFFF"/>
                </a:solidFill>
                <a:latin typeface="Montserrat"/>
                <a:ea typeface="Montserrat"/>
                <a:cs typeface="Montserrat"/>
                <a:sym typeface="Montserrat"/>
              </a:rPr>
              <a:t>Spotlight on desktop</a:t>
            </a:r>
            <a:endParaRPr b="0" i="0" sz="700" u="none" cap="none" strike="noStrike">
              <a:solidFill>
                <a:srgbClr val="FFFFFF"/>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700"/>
              <a:buFont typeface="Arial"/>
              <a:buNone/>
            </a:pPr>
            <a:r>
              <a:rPr b="0" i="0" lang="en-GB" sz="700" u="none" cap="none" strike="noStrike">
                <a:solidFill>
                  <a:srgbClr val="FFFFFF"/>
                </a:solidFill>
                <a:latin typeface="Montserrat"/>
                <a:ea typeface="Montserrat"/>
                <a:cs typeface="Montserrat"/>
                <a:sym typeface="Montserrat"/>
              </a:rPr>
              <a:t>Spotlight on mobile</a:t>
            </a:r>
            <a:endParaRPr b="0" i="0" sz="700" u="none" cap="none" strike="noStrike">
              <a:solidFill>
                <a:srgbClr val="FFFFFF"/>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700"/>
              <a:buFont typeface="Arial"/>
              <a:buNone/>
            </a:pPr>
            <a:r>
              <a:rPr b="0" i="0" lang="en-GB" sz="700" u="none" cap="none" strike="noStrike">
                <a:solidFill>
                  <a:srgbClr val="FFFFFF"/>
                </a:solidFill>
                <a:latin typeface="Montserrat"/>
                <a:ea typeface="Montserrat"/>
                <a:cs typeface="Montserrat"/>
                <a:sym typeface="Montserrat"/>
              </a:rPr>
              <a:t>Spotlight on landscape view on mobile</a:t>
            </a:r>
            <a:endParaRPr b="0" i="0" sz="700" u="none" cap="none" strike="noStrike">
              <a:solidFill>
                <a:srgbClr val="FFFFFF"/>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700"/>
              <a:buFont typeface="Arial"/>
              <a:buNone/>
            </a:pPr>
            <a:r>
              <a:rPr b="0" i="0" lang="en-GB" sz="700" u="none" cap="none" strike="noStrike">
                <a:solidFill>
                  <a:srgbClr val="FFFFFF"/>
                </a:solidFill>
                <a:latin typeface="Montserrat"/>
                <a:ea typeface="Montserrat"/>
                <a:cs typeface="Montserrat"/>
                <a:sym typeface="Montserrat"/>
              </a:rPr>
              <a:t>Spotlight on wearables</a:t>
            </a:r>
            <a:endParaRPr b="0" i="0" sz="700" u="none" cap="none" strike="noStrike">
              <a:solidFill>
                <a:srgbClr val="FFFFFF"/>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700"/>
              <a:buFont typeface="Arial"/>
              <a:buNone/>
            </a:pPr>
            <a:r>
              <a:rPr b="0" i="0" lang="en-GB" sz="700" u="none" cap="none" strike="noStrike">
                <a:solidFill>
                  <a:srgbClr val="FFFFFF"/>
                </a:solidFill>
                <a:latin typeface="Montserrat"/>
                <a:ea typeface="Montserrat"/>
                <a:cs typeface="Montserrat"/>
                <a:sym typeface="Montserrat"/>
              </a:rPr>
              <a:t>Spotlight on tablet</a:t>
            </a:r>
            <a:endParaRPr b="0" i="0" sz="700" u="none" cap="none" strike="noStrike">
              <a:solidFill>
                <a:srgbClr val="FFFFFF"/>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700"/>
              <a:buFont typeface="Arial"/>
              <a:buNone/>
            </a:pPr>
            <a:r>
              <a:rPr b="0" i="0" lang="en-GB" sz="700" u="none" cap="none" strike="noStrike">
                <a:solidFill>
                  <a:srgbClr val="FFFFFF"/>
                </a:solidFill>
                <a:latin typeface="Montserrat"/>
                <a:ea typeface="Montserrat"/>
                <a:cs typeface="Montserrat"/>
                <a:sym typeface="Montserrat"/>
              </a:rPr>
              <a:t>Spotlight on landscape view on tablet</a:t>
            </a:r>
            <a:endParaRPr b="0" i="0" sz="700" u="none" cap="none" strike="noStrike">
              <a:solidFill>
                <a:srgbClr val="FFFFFF"/>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700"/>
              <a:buFont typeface="Arial"/>
              <a:buNone/>
            </a:pPr>
            <a:r>
              <a:rPr b="0" i="0" lang="en-GB" sz="700" u="none" cap="none" strike="noStrike">
                <a:solidFill>
                  <a:srgbClr val="FFFFFF"/>
                </a:solidFill>
                <a:latin typeface="Montserrat"/>
                <a:ea typeface="Montserrat"/>
                <a:cs typeface="Montserrat"/>
                <a:sym typeface="Montserrat"/>
              </a:rPr>
              <a:t>Spotlight on wearables</a:t>
            </a:r>
            <a:endParaRPr b="0" i="0" sz="700" u="none" cap="none" strike="noStrike">
              <a:solidFill>
                <a:srgbClr val="FFFFFF"/>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700"/>
              <a:buFont typeface="Arial"/>
              <a:buNone/>
            </a:pPr>
            <a:r>
              <a:t/>
            </a:r>
            <a:endParaRPr b="0" i="0" sz="700" u="none" cap="none" strike="noStrike">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CACACA"/>
              </a:solidFill>
              <a:latin typeface="Montserrat"/>
              <a:ea typeface="Montserrat"/>
              <a:cs typeface="Montserrat"/>
              <a:sym typeface="Montserrat"/>
            </a:endParaRPr>
          </a:p>
        </p:txBody>
      </p:sp>
      <p:sp>
        <p:nvSpPr>
          <p:cNvPr id="223" name="Google Shape;223;p5"/>
          <p:cNvSpPr txBox="1"/>
          <p:nvPr/>
        </p:nvSpPr>
        <p:spPr>
          <a:xfrm>
            <a:off x="4443276" y="3725075"/>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uFill>
                  <a:noFill/>
                </a:uFill>
                <a:latin typeface="Montserrat"/>
                <a:ea typeface="Montserrat"/>
                <a:cs typeface="Montserrat"/>
                <a:sym typeface="Montserrat"/>
                <a:hlinkClick action="ppaction://hlinksldjump" r:id="rId4">
                  <a:extLst>
                    <a:ext uri="{A12FA001-AC4F-418D-AE19-62706E023703}">
                      <ahyp:hlinkClr val="tx"/>
                    </a:ext>
                  </a:extLst>
                </a:hlinkClick>
              </a:rPr>
              <a:t>Project timeline</a:t>
            </a:r>
            <a:endParaRPr b="0" i="0" sz="1400" u="none" cap="none" strike="noStrike">
              <a:solidFill>
                <a:srgbClr val="CACACA"/>
              </a:solidFill>
              <a:latin typeface="Montserrat"/>
              <a:ea typeface="Montserrat"/>
              <a:cs typeface="Montserrat"/>
              <a:sym typeface="Montserrat"/>
            </a:endParaRPr>
          </a:p>
        </p:txBody>
      </p:sp>
      <p:sp>
        <p:nvSpPr>
          <p:cNvPr id="224" name="Google Shape;224;p5"/>
          <p:cNvSpPr txBox="1"/>
          <p:nvPr>
            <p:ph idx="1" type="body"/>
          </p:nvPr>
        </p:nvSpPr>
        <p:spPr>
          <a:xfrm>
            <a:off x="397050" y="719375"/>
            <a:ext cx="8349900" cy="453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GB" sz="1600">
                <a:solidFill>
                  <a:srgbClr val="000000"/>
                </a:solidFill>
              </a:rPr>
              <a:t>The main idea of our project is to detect the animal movement in agricultural land and </a:t>
            </a:r>
            <a:r>
              <a:rPr b="1" lang="en-GB" sz="1600">
                <a:solidFill>
                  <a:srgbClr val="000000"/>
                </a:solidFill>
              </a:rPr>
              <a:t>prevent it from damaging the crops </a:t>
            </a:r>
            <a:r>
              <a:rPr lang="en-GB" sz="1600">
                <a:solidFill>
                  <a:srgbClr val="000000"/>
                </a:solidFill>
              </a:rPr>
              <a:t>. In order to detect the animals we will using a trained deep learning model and Twilio API to send alert message . </a:t>
            </a:r>
            <a:endParaRPr sz="1600">
              <a:solidFill>
                <a:srgbClr val="000000"/>
              </a:solidFill>
            </a:endParaRPr>
          </a:p>
          <a:p>
            <a:pPr indent="0" lvl="0" marL="0" rtl="0" algn="l">
              <a:lnSpc>
                <a:spcPct val="115000"/>
              </a:lnSpc>
              <a:spcBef>
                <a:spcPts val="1600"/>
              </a:spcBef>
              <a:spcAft>
                <a:spcPts val="0"/>
              </a:spcAft>
              <a:buSzPts val="1300"/>
              <a:buNone/>
            </a:pPr>
            <a:r>
              <a:rPr b="1" lang="en-GB" sz="1600">
                <a:solidFill>
                  <a:srgbClr val="000000"/>
                </a:solidFill>
              </a:rPr>
              <a:t>In addition</a:t>
            </a:r>
            <a:r>
              <a:rPr lang="en-GB" sz="1600">
                <a:solidFill>
                  <a:srgbClr val="000000"/>
                </a:solidFill>
              </a:rPr>
              <a:t> to this we have also designed to implement a live streaming of the agricultural land using RTSP Live , So that farmer can water the crops depending upon the water content as per the desire of the farmer . </a:t>
            </a:r>
            <a:endParaRPr sz="1600">
              <a:solidFill>
                <a:srgbClr val="000000"/>
              </a:solidFill>
            </a:endParaRPr>
          </a:p>
          <a:p>
            <a:pPr indent="0" lvl="0" marL="457200" rtl="0" algn="l">
              <a:lnSpc>
                <a:spcPct val="150000"/>
              </a:lnSpc>
              <a:spcBef>
                <a:spcPts val="1600"/>
              </a:spcBef>
              <a:spcAft>
                <a:spcPts val="0"/>
              </a:spcAft>
              <a:buSzPts val="1300"/>
              <a:buNone/>
            </a:pPr>
            <a:r>
              <a:rPr b="1" lang="en-GB" sz="1700">
                <a:solidFill>
                  <a:schemeClr val="accent2"/>
                </a:solidFill>
                <a:highlight>
                  <a:schemeClr val="dk1"/>
                </a:highlight>
                <a:latin typeface="Montserrat"/>
                <a:ea typeface="Montserrat"/>
                <a:cs typeface="Montserrat"/>
                <a:sym typeface="Montserrat"/>
              </a:rPr>
              <a:t>Objectives:</a:t>
            </a:r>
            <a:endParaRPr b="1" sz="1700">
              <a:solidFill>
                <a:schemeClr val="accent2"/>
              </a:solidFill>
              <a:highlight>
                <a:schemeClr val="dk1"/>
              </a:highlight>
              <a:latin typeface="Montserrat"/>
              <a:ea typeface="Montserrat"/>
              <a:cs typeface="Montserrat"/>
              <a:sym typeface="Montserrat"/>
            </a:endParaRPr>
          </a:p>
          <a:p>
            <a:pPr indent="-330200" lvl="0" marL="457200" rtl="0" algn="l">
              <a:lnSpc>
                <a:spcPct val="150000"/>
              </a:lnSpc>
              <a:spcBef>
                <a:spcPts val="0"/>
              </a:spcBef>
              <a:spcAft>
                <a:spcPts val="0"/>
              </a:spcAft>
              <a:buClr>
                <a:schemeClr val="accent2"/>
              </a:buClr>
              <a:buSzPts val="1600"/>
              <a:buFont typeface="Nunito"/>
              <a:buChar char="●"/>
            </a:pPr>
            <a:r>
              <a:rPr lang="en-GB" sz="1600">
                <a:solidFill>
                  <a:srgbClr val="000000"/>
                </a:solidFill>
                <a:highlight>
                  <a:schemeClr val="dk1"/>
                </a:highlight>
                <a:latin typeface="Nunito"/>
                <a:ea typeface="Nunito"/>
                <a:cs typeface="Nunito"/>
                <a:sym typeface="Nunito"/>
              </a:rPr>
              <a:t>Preventing animals  from attacking and damaging the agricultural land.</a:t>
            </a:r>
            <a:endParaRPr sz="1600">
              <a:solidFill>
                <a:srgbClr val="000000"/>
              </a:solidFill>
              <a:highlight>
                <a:schemeClr val="dk1"/>
              </a:highlight>
              <a:latin typeface="Nunito"/>
              <a:ea typeface="Nunito"/>
              <a:cs typeface="Nunito"/>
              <a:sym typeface="Nunito"/>
            </a:endParaRPr>
          </a:p>
          <a:p>
            <a:pPr indent="-330200" lvl="0" marL="457200" rtl="0" algn="l">
              <a:lnSpc>
                <a:spcPct val="150000"/>
              </a:lnSpc>
              <a:spcBef>
                <a:spcPts val="0"/>
              </a:spcBef>
              <a:spcAft>
                <a:spcPts val="0"/>
              </a:spcAft>
              <a:buClr>
                <a:schemeClr val="accent2"/>
              </a:buClr>
              <a:buSzPts val="1600"/>
              <a:buFont typeface="Nunito"/>
              <a:buChar char="●"/>
            </a:pPr>
            <a:r>
              <a:rPr lang="en-GB" sz="1600">
                <a:solidFill>
                  <a:srgbClr val="000000"/>
                </a:solidFill>
                <a:highlight>
                  <a:schemeClr val="dk1"/>
                </a:highlight>
                <a:latin typeface="Nunito"/>
                <a:ea typeface="Nunito"/>
                <a:cs typeface="Nunito"/>
                <a:sym typeface="Nunito"/>
              </a:rPr>
              <a:t>Providing remote Watering of Crops solution using Web application .  </a:t>
            </a:r>
            <a:endParaRPr sz="1600">
              <a:solidFill>
                <a:srgbClr val="000000"/>
              </a:solidFill>
              <a:highlight>
                <a:schemeClr val="dk1"/>
              </a:highlight>
              <a:latin typeface="Nunito"/>
              <a:ea typeface="Nunito"/>
              <a:cs typeface="Nunito"/>
              <a:sym typeface="Nunito"/>
            </a:endParaRPr>
          </a:p>
          <a:p>
            <a:pPr indent="-330200" lvl="0" marL="457200" rtl="0" algn="l">
              <a:lnSpc>
                <a:spcPct val="150000"/>
              </a:lnSpc>
              <a:spcBef>
                <a:spcPts val="0"/>
              </a:spcBef>
              <a:spcAft>
                <a:spcPts val="0"/>
              </a:spcAft>
              <a:buClr>
                <a:schemeClr val="accent2"/>
              </a:buClr>
              <a:buSzPts val="1600"/>
              <a:buFont typeface="Montserrat"/>
              <a:buChar char="●"/>
            </a:pPr>
            <a:r>
              <a:rPr lang="en-GB" sz="1600">
                <a:solidFill>
                  <a:srgbClr val="000000"/>
                </a:solidFill>
                <a:highlight>
                  <a:schemeClr val="dk1"/>
                </a:highlight>
                <a:latin typeface="Nunito"/>
                <a:ea typeface="Nunito"/>
                <a:cs typeface="Nunito"/>
                <a:sym typeface="Nunito"/>
              </a:rPr>
              <a:t>User friendly Solution without Human intervention.</a:t>
            </a:r>
            <a:endParaRPr>
              <a:solidFill>
                <a:srgbClr val="000000"/>
              </a:solidFill>
              <a:highlight>
                <a:schemeClr val="dk1"/>
              </a:highlight>
              <a:latin typeface="Nunito"/>
              <a:ea typeface="Nunito"/>
              <a:cs typeface="Nunito"/>
              <a:sym typeface="Nunito"/>
            </a:endParaRPr>
          </a:p>
          <a:p>
            <a:pPr indent="0" lvl="0" marL="457200" rtl="0" algn="l">
              <a:lnSpc>
                <a:spcPct val="115000"/>
              </a:lnSpc>
              <a:spcBef>
                <a:spcPts val="0"/>
              </a:spcBef>
              <a:spcAft>
                <a:spcPts val="0"/>
              </a:spcAft>
              <a:buSzPts val="1300"/>
              <a:buNone/>
            </a:pPr>
            <a:r>
              <a:t/>
            </a:r>
            <a:endParaRPr sz="1500">
              <a:solidFill>
                <a:srgbClr val="000000"/>
              </a:solidFill>
              <a:highlight>
                <a:schemeClr val="dk1"/>
              </a:highlight>
              <a:latin typeface="Montserrat"/>
              <a:ea typeface="Montserrat"/>
              <a:cs typeface="Montserrat"/>
              <a:sym typeface="Montserrat"/>
            </a:endParaRPr>
          </a:p>
          <a:p>
            <a:pPr indent="0" lvl="0" marL="0" rtl="0" algn="l">
              <a:lnSpc>
                <a:spcPct val="100000"/>
              </a:lnSpc>
              <a:spcBef>
                <a:spcPts val="0"/>
              </a:spcBef>
              <a:spcAft>
                <a:spcPts val="0"/>
              </a:spcAft>
              <a:buSzPts val="1300"/>
              <a:buNone/>
            </a:pPr>
            <a:r>
              <a:t/>
            </a:r>
            <a:endParaRPr>
              <a:solidFill>
                <a:srgbClr val="000000"/>
              </a:solidFill>
            </a:endParaRPr>
          </a:p>
          <a:p>
            <a:pPr indent="0" lvl="0" marL="0" rtl="0" algn="l">
              <a:lnSpc>
                <a:spcPct val="115000"/>
              </a:lnSpc>
              <a:spcBef>
                <a:spcPts val="0"/>
              </a:spcBef>
              <a:spcAft>
                <a:spcPts val="1600"/>
              </a:spcAft>
              <a:buSzPts val="1300"/>
              <a:buNone/>
            </a:pPr>
            <a:r>
              <a:rPr lang="en-GB" sz="1600">
                <a:solidFill>
                  <a:srgbClr val="000000"/>
                </a:solidFill>
              </a:rPr>
              <a:t>  </a:t>
            </a:r>
            <a:endParaRPr sz="1500">
              <a:solidFill>
                <a:srgbClr val="000000"/>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6"/>
          <p:cNvSpPr/>
          <p:nvPr/>
        </p:nvSpPr>
        <p:spPr>
          <a:xfrm>
            <a:off x="2745725" y="2185850"/>
            <a:ext cx="182700" cy="293400"/>
          </a:xfrm>
          <a:prstGeom prst="ellipse">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A64D79">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6"/>
          <p:cNvSpPr/>
          <p:nvPr/>
        </p:nvSpPr>
        <p:spPr>
          <a:xfrm>
            <a:off x="2448925" y="1343300"/>
            <a:ext cx="3600300" cy="3452100"/>
          </a:xfrm>
          <a:prstGeom prst="can">
            <a:avLst>
              <a:gd fmla="val 50000" name="adj"/>
            </a:avLst>
          </a:prstGeom>
          <a:gradFill>
            <a:gsLst>
              <a:gs pos="0">
                <a:srgbClr val="BFBFBF"/>
              </a:gs>
              <a:gs pos="100000">
                <a:srgbClr val="737373"/>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6"/>
          <p:cNvSpPr txBox="1"/>
          <p:nvPr>
            <p:ph type="title"/>
          </p:nvPr>
        </p:nvSpPr>
        <p:spPr>
          <a:xfrm>
            <a:off x="295400" y="123400"/>
            <a:ext cx="5909100" cy="63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GB"/>
              <a:t>System Design-1 </a:t>
            </a:r>
            <a:endParaRPr b="1"/>
          </a:p>
        </p:txBody>
      </p:sp>
      <p:sp>
        <p:nvSpPr>
          <p:cNvPr id="232" name="Google Shape;232;p6"/>
          <p:cNvSpPr/>
          <p:nvPr/>
        </p:nvSpPr>
        <p:spPr>
          <a:xfrm>
            <a:off x="815750" y="3142800"/>
            <a:ext cx="1388400" cy="1232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rgbClr val="000000"/>
                </a:solidFill>
                <a:latin typeface="Arial"/>
                <a:ea typeface="Arial"/>
                <a:cs typeface="Arial"/>
                <a:sym typeface="Arial"/>
              </a:rPr>
              <a:t>Raspberry Pi + Relay module </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rgbClr val="000000"/>
                </a:solidFill>
                <a:latin typeface="Arial"/>
                <a:ea typeface="Arial"/>
                <a:cs typeface="Arial"/>
                <a:sym typeface="Arial"/>
              </a:rPr>
              <a:t>Circuits + Wifi hotspot  </a:t>
            </a:r>
            <a:endParaRPr b="1" i="0" sz="1500" u="none" cap="none" strike="noStrike">
              <a:solidFill>
                <a:srgbClr val="000000"/>
              </a:solidFill>
              <a:latin typeface="Arial"/>
              <a:ea typeface="Arial"/>
              <a:cs typeface="Arial"/>
              <a:sym typeface="Arial"/>
            </a:endParaRPr>
          </a:p>
        </p:txBody>
      </p:sp>
      <p:cxnSp>
        <p:nvCxnSpPr>
          <p:cNvPr id="233" name="Google Shape;233;p6"/>
          <p:cNvCxnSpPr/>
          <p:nvPr/>
        </p:nvCxnSpPr>
        <p:spPr>
          <a:xfrm rot="10800000">
            <a:off x="1289237" y="1947350"/>
            <a:ext cx="655800" cy="11100"/>
          </a:xfrm>
          <a:prstGeom prst="straightConnector1">
            <a:avLst/>
          </a:prstGeom>
          <a:noFill/>
          <a:ln cap="flat" cmpd="sng" w="19050">
            <a:solidFill>
              <a:schemeClr val="dk2"/>
            </a:solidFill>
            <a:prstDash val="solid"/>
            <a:round/>
            <a:headEnd len="sm" w="sm" type="none"/>
            <a:tailEnd len="med" w="med" type="stealth"/>
          </a:ln>
          <a:effectLst>
            <a:outerShdw blurRad="57150" rotWithShape="0" algn="bl" dir="5400000" dist="19050">
              <a:srgbClr val="000000">
                <a:alpha val="49803"/>
              </a:srgbClr>
            </a:outerShdw>
          </a:effectLst>
        </p:spPr>
      </p:cxnSp>
      <p:sp>
        <p:nvSpPr>
          <p:cNvPr id="234" name="Google Shape;234;p6"/>
          <p:cNvSpPr txBox="1"/>
          <p:nvPr/>
        </p:nvSpPr>
        <p:spPr>
          <a:xfrm>
            <a:off x="755150" y="1762400"/>
            <a:ext cx="998100" cy="37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rgbClr val="000000"/>
                </a:solidFill>
                <a:latin typeface="Calibri"/>
                <a:ea typeface="Calibri"/>
                <a:cs typeface="Calibri"/>
                <a:sym typeface="Calibri"/>
              </a:rPr>
              <a:t>Siren </a:t>
            </a:r>
            <a:endParaRPr b="1" i="0" sz="1500" u="none" cap="none" strike="noStrike">
              <a:solidFill>
                <a:srgbClr val="000000"/>
              </a:solidFill>
              <a:latin typeface="Calibri"/>
              <a:ea typeface="Calibri"/>
              <a:cs typeface="Calibri"/>
              <a:sym typeface="Calibri"/>
            </a:endParaRPr>
          </a:p>
        </p:txBody>
      </p:sp>
      <p:cxnSp>
        <p:nvCxnSpPr>
          <p:cNvPr id="235" name="Google Shape;235;p6"/>
          <p:cNvCxnSpPr>
            <a:stCxn id="236" idx="3"/>
            <a:endCxn id="237" idx="3"/>
          </p:cNvCxnSpPr>
          <p:nvPr/>
        </p:nvCxnSpPr>
        <p:spPr>
          <a:xfrm flipH="1">
            <a:off x="1413737" y="1351026"/>
            <a:ext cx="531300" cy="112500"/>
          </a:xfrm>
          <a:prstGeom prst="bentConnector3">
            <a:avLst>
              <a:gd fmla="val 50001" name="adj1"/>
            </a:avLst>
          </a:prstGeom>
          <a:noFill/>
          <a:ln cap="flat" cmpd="sng" w="19050">
            <a:solidFill>
              <a:schemeClr val="dk2"/>
            </a:solidFill>
            <a:prstDash val="solid"/>
            <a:round/>
            <a:headEnd len="sm" w="sm" type="none"/>
            <a:tailEnd len="med" w="med" type="stealth"/>
          </a:ln>
          <a:effectLst>
            <a:outerShdw blurRad="57150" rotWithShape="0" algn="bl" dir="5400000" dist="19050">
              <a:srgbClr val="000000">
                <a:alpha val="49803"/>
              </a:srgbClr>
            </a:outerShdw>
          </a:effectLst>
        </p:spPr>
      </p:cxnSp>
      <p:sp>
        <p:nvSpPr>
          <p:cNvPr id="237" name="Google Shape;237;p6"/>
          <p:cNvSpPr txBox="1"/>
          <p:nvPr/>
        </p:nvSpPr>
        <p:spPr>
          <a:xfrm>
            <a:off x="492425" y="1277075"/>
            <a:ext cx="921300" cy="37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rgbClr val="000000"/>
                </a:solidFill>
                <a:latin typeface="Calibri"/>
                <a:ea typeface="Calibri"/>
                <a:cs typeface="Calibri"/>
                <a:sym typeface="Calibri"/>
              </a:rPr>
              <a:t>Camera</a:t>
            </a:r>
            <a:endParaRPr b="1" i="0" sz="1500" u="none" cap="none" strike="noStrike">
              <a:solidFill>
                <a:srgbClr val="000000"/>
              </a:solidFill>
              <a:latin typeface="Calibri"/>
              <a:ea typeface="Calibri"/>
              <a:cs typeface="Calibri"/>
              <a:sym typeface="Calibri"/>
            </a:endParaRPr>
          </a:p>
        </p:txBody>
      </p:sp>
      <p:cxnSp>
        <p:nvCxnSpPr>
          <p:cNvPr id="238" name="Google Shape;238;p6"/>
          <p:cNvCxnSpPr/>
          <p:nvPr/>
        </p:nvCxnSpPr>
        <p:spPr>
          <a:xfrm>
            <a:off x="5821625" y="1873263"/>
            <a:ext cx="1752900" cy="12900"/>
          </a:xfrm>
          <a:prstGeom prst="straightConnector1">
            <a:avLst/>
          </a:prstGeom>
          <a:noFill/>
          <a:ln cap="flat" cmpd="sng" w="19050">
            <a:solidFill>
              <a:schemeClr val="dk2"/>
            </a:solidFill>
            <a:prstDash val="solid"/>
            <a:round/>
            <a:headEnd len="sm" w="sm" type="none"/>
            <a:tailEnd len="med" w="med" type="triangle"/>
          </a:ln>
          <a:effectLst>
            <a:outerShdw blurRad="57150" rotWithShape="0" algn="bl" dir="5400000" dist="19050">
              <a:srgbClr val="000000">
                <a:alpha val="49803"/>
              </a:srgbClr>
            </a:outerShdw>
          </a:effectLst>
        </p:spPr>
      </p:cxnSp>
      <p:sp>
        <p:nvSpPr>
          <p:cNvPr id="239" name="Google Shape;239;p6"/>
          <p:cNvSpPr txBox="1"/>
          <p:nvPr/>
        </p:nvSpPr>
        <p:spPr>
          <a:xfrm>
            <a:off x="7625675" y="1663325"/>
            <a:ext cx="1103400" cy="63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rgbClr val="000000"/>
                </a:solidFill>
                <a:latin typeface="Calibri"/>
                <a:ea typeface="Calibri"/>
                <a:cs typeface="Calibri"/>
                <a:sym typeface="Calibri"/>
              </a:rPr>
              <a:t>Rotating Shaft</a:t>
            </a:r>
            <a:endParaRPr b="1" i="0" sz="1500" u="none" cap="none" strike="noStrike">
              <a:solidFill>
                <a:srgbClr val="000000"/>
              </a:solidFill>
              <a:latin typeface="Calibri"/>
              <a:ea typeface="Calibri"/>
              <a:cs typeface="Calibri"/>
              <a:sym typeface="Calibri"/>
            </a:endParaRPr>
          </a:p>
        </p:txBody>
      </p:sp>
      <p:cxnSp>
        <p:nvCxnSpPr>
          <p:cNvPr id="240" name="Google Shape;240;p6"/>
          <p:cNvCxnSpPr>
            <a:endCxn id="241" idx="1"/>
          </p:cNvCxnSpPr>
          <p:nvPr/>
        </p:nvCxnSpPr>
        <p:spPr>
          <a:xfrm flipH="1" rot="10800000">
            <a:off x="5974925" y="2941350"/>
            <a:ext cx="1703400" cy="15600"/>
          </a:xfrm>
          <a:prstGeom prst="straightConnector1">
            <a:avLst/>
          </a:prstGeom>
          <a:noFill/>
          <a:ln cap="flat" cmpd="sng" w="19050">
            <a:solidFill>
              <a:schemeClr val="dk2"/>
            </a:solidFill>
            <a:prstDash val="solid"/>
            <a:round/>
            <a:headEnd len="sm" w="sm" type="none"/>
            <a:tailEnd len="med" w="med" type="triangle"/>
          </a:ln>
          <a:effectLst>
            <a:outerShdw blurRad="57150" rotWithShape="0" algn="bl" dir="5400000" dist="19050">
              <a:srgbClr val="000000">
                <a:alpha val="49803"/>
              </a:srgbClr>
            </a:outerShdw>
          </a:effectLst>
        </p:spPr>
      </p:cxnSp>
      <p:sp>
        <p:nvSpPr>
          <p:cNvPr id="241" name="Google Shape;241;p6"/>
          <p:cNvSpPr txBox="1"/>
          <p:nvPr/>
        </p:nvSpPr>
        <p:spPr>
          <a:xfrm>
            <a:off x="7678325" y="2571750"/>
            <a:ext cx="1217700" cy="73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rgbClr val="000000"/>
                </a:solidFill>
                <a:latin typeface="Calibri"/>
                <a:ea typeface="Calibri"/>
                <a:cs typeface="Calibri"/>
                <a:sym typeface="Calibri"/>
              </a:rPr>
              <a:t>Water Proof Container</a:t>
            </a:r>
            <a:endParaRPr b="1" i="0" sz="1500" u="none" cap="none" strike="noStrike">
              <a:solidFill>
                <a:srgbClr val="000000"/>
              </a:solidFill>
              <a:latin typeface="Calibri"/>
              <a:ea typeface="Calibri"/>
              <a:cs typeface="Calibri"/>
              <a:sym typeface="Calibri"/>
            </a:endParaRPr>
          </a:p>
        </p:txBody>
      </p:sp>
      <p:cxnSp>
        <p:nvCxnSpPr>
          <p:cNvPr id="242" name="Google Shape;242;p6"/>
          <p:cNvCxnSpPr/>
          <p:nvPr/>
        </p:nvCxnSpPr>
        <p:spPr>
          <a:xfrm flipH="1" rot="10800000">
            <a:off x="4606325" y="4222350"/>
            <a:ext cx="2443500" cy="34800"/>
          </a:xfrm>
          <a:prstGeom prst="straightConnector1">
            <a:avLst/>
          </a:prstGeom>
          <a:noFill/>
          <a:ln cap="flat" cmpd="sng" w="19050">
            <a:solidFill>
              <a:schemeClr val="dk2"/>
            </a:solidFill>
            <a:prstDash val="solid"/>
            <a:round/>
            <a:headEnd len="sm" w="sm" type="none"/>
            <a:tailEnd len="med" w="med" type="triangle"/>
          </a:ln>
          <a:effectLst>
            <a:outerShdw blurRad="57150" rotWithShape="0" algn="bl" dir="5400000" dist="19050">
              <a:srgbClr val="000000">
                <a:alpha val="49803"/>
              </a:srgbClr>
            </a:outerShdw>
          </a:effectLst>
        </p:spPr>
      </p:cxnSp>
      <p:sp>
        <p:nvSpPr>
          <p:cNvPr id="243" name="Google Shape;243;p6"/>
          <p:cNvSpPr txBox="1"/>
          <p:nvPr/>
        </p:nvSpPr>
        <p:spPr>
          <a:xfrm>
            <a:off x="7139475" y="3902400"/>
            <a:ext cx="1625100" cy="63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rgbClr val="000000"/>
                </a:solidFill>
                <a:latin typeface="Calibri"/>
                <a:ea typeface="Calibri"/>
                <a:cs typeface="Calibri"/>
                <a:sym typeface="Calibri"/>
              </a:rPr>
              <a:t>Stepper Motor</a:t>
            </a:r>
            <a:endParaRPr b="1" i="0" sz="1500" u="none" cap="none" strike="noStrike">
              <a:solidFill>
                <a:srgbClr val="000000"/>
              </a:solidFill>
              <a:latin typeface="Calibri"/>
              <a:ea typeface="Calibri"/>
              <a:cs typeface="Calibri"/>
              <a:sym typeface="Calibri"/>
            </a:endParaRPr>
          </a:p>
        </p:txBody>
      </p:sp>
      <p:pic>
        <p:nvPicPr>
          <p:cNvPr id="244" name="Google Shape;244;p6"/>
          <p:cNvPicPr preferRelativeResize="0"/>
          <p:nvPr/>
        </p:nvPicPr>
        <p:blipFill rotWithShape="1">
          <a:blip r:embed="rId3">
            <a:alphaModFix/>
          </a:blip>
          <a:srcRect b="0" l="0" r="0" t="0"/>
          <a:stretch/>
        </p:blipFill>
        <p:spPr>
          <a:xfrm>
            <a:off x="3879325" y="3422885"/>
            <a:ext cx="739500" cy="1083280"/>
          </a:xfrm>
          <a:prstGeom prst="rect">
            <a:avLst/>
          </a:prstGeom>
          <a:noFill/>
          <a:ln>
            <a:noFill/>
          </a:ln>
        </p:spPr>
      </p:pic>
      <p:pic>
        <p:nvPicPr>
          <p:cNvPr id="245" name="Google Shape;245;p6"/>
          <p:cNvPicPr preferRelativeResize="0"/>
          <p:nvPr/>
        </p:nvPicPr>
        <p:blipFill rotWithShape="1">
          <a:blip r:embed="rId4">
            <a:alphaModFix/>
          </a:blip>
          <a:srcRect b="0" l="0" r="0" t="0"/>
          <a:stretch/>
        </p:blipFill>
        <p:spPr>
          <a:xfrm>
            <a:off x="2461250" y="2872950"/>
            <a:ext cx="1268400" cy="746222"/>
          </a:xfrm>
          <a:prstGeom prst="rect">
            <a:avLst/>
          </a:prstGeom>
          <a:noFill/>
          <a:ln>
            <a:noFill/>
          </a:ln>
        </p:spPr>
      </p:pic>
      <p:pic>
        <p:nvPicPr>
          <p:cNvPr id="246" name="Google Shape;246;p6"/>
          <p:cNvPicPr preferRelativeResize="0"/>
          <p:nvPr/>
        </p:nvPicPr>
        <p:blipFill rotWithShape="1">
          <a:blip r:embed="rId5">
            <a:alphaModFix/>
          </a:blip>
          <a:srcRect b="15723" l="21449" r="22220" t="15461"/>
          <a:stretch/>
        </p:blipFill>
        <p:spPr>
          <a:xfrm>
            <a:off x="2344400" y="1231350"/>
            <a:ext cx="3743625" cy="2018875"/>
          </a:xfrm>
          <a:prstGeom prst="rect">
            <a:avLst/>
          </a:prstGeom>
          <a:noFill/>
          <a:ln>
            <a:noFill/>
          </a:ln>
        </p:spPr>
      </p:pic>
      <p:pic>
        <p:nvPicPr>
          <p:cNvPr id="236" name="Google Shape;236;p6"/>
          <p:cNvPicPr preferRelativeResize="0"/>
          <p:nvPr/>
        </p:nvPicPr>
        <p:blipFill rotWithShape="1">
          <a:blip r:embed="rId6">
            <a:alphaModFix/>
          </a:blip>
          <a:srcRect b="0" l="0" r="0" t="0"/>
          <a:stretch/>
        </p:blipFill>
        <p:spPr>
          <a:xfrm flipH="1">
            <a:off x="1945037" y="742213"/>
            <a:ext cx="1217626" cy="1217626"/>
          </a:xfrm>
          <a:prstGeom prst="rect">
            <a:avLst/>
          </a:prstGeom>
          <a:noFill/>
          <a:ln>
            <a:noFill/>
          </a:ln>
        </p:spPr>
      </p:pic>
      <p:pic>
        <p:nvPicPr>
          <p:cNvPr id="247" name="Google Shape;247;p6"/>
          <p:cNvPicPr preferRelativeResize="0"/>
          <p:nvPr/>
        </p:nvPicPr>
        <p:blipFill rotWithShape="1">
          <a:blip r:embed="rId7">
            <a:alphaModFix/>
          </a:blip>
          <a:srcRect b="4154" l="8257" r="4914" t="6119"/>
          <a:stretch/>
        </p:blipFill>
        <p:spPr>
          <a:xfrm rot="1200502">
            <a:off x="2943705" y="3983294"/>
            <a:ext cx="303492" cy="462068"/>
          </a:xfrm>
          <a:prstGeom prst="flowChartTerminator">
            <a:avLst/>
          </a:prstGeom>
          <a:noFill/>
          <a:ln>
            <a:noFill/>
          </a:ln>
        </p:spPr>
      </p:pic>
      <p:pic>
        <p:nvPicPr>
          <p:cNvPr id="248" name="Google Shape;248;p6"/>
          <p:cNvPicPr preferRelativeResize="0"/>
          <p:nvPr/>
        </p:nvPicPr>
        <p:blipFill rotWithShape="1">
          <a:blip r:embed="rId8">
            <a:alphaModFix/>
          </a:blip>
          <a:srcRect b="0" l="0" r="0" t="0"/>
          <a:stretch/>
        </p:blipFill>
        <p:spPr>
          <a:xfrm rot="3000020">
            <a:off x="3007616" y="3622486"/>
            <a:ext cx="640618" cy="505489"/>
          </a:xfrm>
          <a:prstGeom prst="rect">
            <a:avLst/>
          </a:prstGeom>
          <a:noFill/>
          <a:ln>
            <a:noFill/>
          </a:ln>
        </p:spPr>
      </p:pic>
      <p:pic>
        <p:nvPicPr>
          <p:cNvPr id="249" name="Google Shape;249;p6"/>
          <p:cNvPicPr preferRelativeResize="0"/>
          <p:nvPr/>
        </p:nvPicPr>
        <p:blipFill rotWithShape="1">
          <a:blip r:embed="rId9">
            <a:alphaModFix/>
          </a:blip>
          <a:srcRect b="0" l="0" r="0" t="0"/>
          <a:stretch/>
        </p:blipFill>
        <p:spPr>
          <a:xfrm flipH="1">
            <a:off x="1580900" y="1548725"/>
            <a:ext cx="1792858" cy="998100"/>
          </a:xfrm>
          <a:prstGeom prst="rect">
            <a:avLst/>
          </a:prstGeom>
          <a:noFill/>
          <a:ln>
            <a:noFill/>
          </a:ln>
        </p:spPr>
      </p:pic>
      <p:sp>
        <p:nvSpPr>
          <p:cNvPr id="250" name="Google Shape;250;p6"/>
          <p:cNvSpPr/>
          <p:nvPr/>
        </p:nvSpPr>
        <p:spPr>
          <a:xfrm>
            <a:off x="3354450" y="1689650"/>
            <a:ext cx="1703400" cy="843000"/>
          </a:xfrm>
          <a:prstGeom prst="ellipse">
            <a:avLst/>
          </a:prstGeom>
          <a:gradFill>
            <a:gsLst>
              <a:gs pos="0">
                <a:srgbClr val="BFBFBF"/>
              </a:gs>
              <a:gs pos="100000">
                <a:srgbClr val="737373"/>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6"/>
          <p:cNvSpPr/>
          <p:nvPr/>
        </p:nvSpPr>
        <p:spPr>
          <a:xfrm>
            <a:off x="4188325" y="2138677"/>
            <a:ext cx="121500" cy="1450500"/>
          </a:xfrm>
          <a:prstGeom prst="can">
            <a:avLst>
              <a:gd fmla="val 25000" name="adj"/>
            </a:avLst>
          </a:prstGeom>
          <a:solidFill>
            <a:srgbClr val="4C113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2" name="Google Shape;252;p6"/>
          <p:cNvPicPr preferRelativeResize="0"/>
          <p:nvPr/>
        </p:nvPicPr>
        <p:blipFill rotWithShape="1">
          <a:blip r:embed="rId10">
            <a:alphaModFix/>
          </a:blip>
          <a:srcRect b="0" l="0" r="0" t="0"/>
          <a:stretch/>
        </p:blipFill>
        <p:spPr>
          <a:xfrm>
            <a:off x="4880648" y="3142798"/>
            <a:ext cx="998100" cy="998100"/>
          </a:xfrm>
          <a:prstGeom prst="rect">
            <a:avLst/>
          </a:prstGeom>
          <a:noFill/>
          <a:ln>
            <a:noFill/>
          </a:ln>
        </p:spPr>
      </p:pic>
      <p:cxnSp>
        <p:nvCxnSpPr>
          <p:cNvPr id="253" name="Google Shape;253;p6"/>
          <p:cNvCxnSpPr/>
          <p:nvPr/>
        </p:nvCxnSpPr>
        <p:spPr>
          <a:xfrm>
            <a:off x="5775175" y="3607575"/>
            <a:ext cx="1490100" cy="18300"/>
          </a:xfrm>
          <a:prstGeom prst="straightConnector1">
            <a:avLst/>
          </a:prstGeom>
          <a:noFill/>
          <a:ln cap="flat" cmpd="sng" w="19050">
            <a:solidFill>
              <a:schemeClr val="dk2"/>
            </a:solidFill>
            <a:prstDash val="solid"/>
            <a:round/>
            <a:headEnd len="sm" w="sm" type="none"/>
            <a:tailEnd len="med" w="med" type="triangle"/>
          </a:ln>
          <a:effectLst>
            <a:outerShdw blurRad="57150" rotWithShape="0" algn="bl" dir="5400000" dist="19050">
              <a:srgbClr val="000000">
                <a:alpha val="49803"/>
              </a:srgbClr>
            </a:outerShdw>
          </a:effectLst>
        </p:spPr>
      </p:cxnSp>
      <p:sp>
        <p:nvSpPr>
          <p:cNvPr id="254" name="Google Shape;254;p6"/>
          <p:cNvSpPr txBox="1"/>
          <p:nvPr/>
        </p:nvSpPr>
        <p:spPr>
          <a:xfrm>
            <a:off x="7384225" y="3333825"/>
            <a:ext cx="1490100" cy="54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Calibri"/>
                <a:ea typeface="Calibri"/>
                <a:cs typeface="Calibri"/>
                <a:sym typeface="Calibri"/>
              </a:rPr>
              <a:t>Relay Module</a:t>
            </a:r>
            <a:endParaRPr b="1" i="0" sz="1600" u="none" cap="none" strike="noStrike">
              <a:solidFill>
                <a:srgbClr val="000000"/>
              </a:solidFill>
              <a:latin typeface="Calibri"/>
              <a:ea typeface="Calibri"/>
              <a:cs typeface="Calibri"/>
              <a:sym typeface="Calibri"/>
            </a:endParaRPr>
          </a:p>
        </p:txBody>
      </p:sp>
      <p:cxnSp>
        <p:nvCxnSpPr>
          <p:cNvPr id="255" name="Google Shape;255;p6"/>
          <p:cNvCxnSpPr>
            <a:stCxn id="247" idx="2"/>
          </p:cNvCxnSpPr>
          <p:nvPr/>
        </p:nvCxnSpPr>
        <p:spPr>
          <a:xfrm>
            <a:off x="3016401" y="4431417"/>
            <a:ext cx="1200" cy="328500"/>
          </a:xfrm>
          <a:prstGeom prst="straightConnector1">
            <a:avLst/>
          </a:prstGeom>
          <a:noFill/>
          <a:ln cap="flat" cmpd="sng" w="9525">
            <a:solidFill>
              <a:schemeClr val="dk2"/>
            </a:solidFill>
            <a:prstDash val="solid"/>
            <a:round/>
            <a:headEnd len="sm" w="sm" type="none"/>
            <a:tailEnd len="sm" w="sm" type="none"/>
          </a:ln>
        </p:spPr>
      </p:cxnSp>
      <p:cxnSp>
        <p:nvCxnSpPr>
          <p:cNvPr id="256" name="Google Shape;256;p6"/>
          <p:cNvCxnSpPr/>
          <p:nvPr/>
        </p:nvCxnSpPr>
        <p:spPr>
          <a:xfrm flipH="1" rot="10800000">
            <a:off x="3008200" y="4700425"/>
            <a:ext cx="3975300" cy="93900"/>
          </a:xfrm>
          <a:prstGeom prst="straightConnector1">
            <a:avLst/>
          </a:prstGeom>
          <a:noFill/>
          <a:ln cap="flat" cmpd="sng" w="19050">
            <a:solidFill>
              <a:schemeClr val="dk2"/>
            </a:solidFill>
            <a:prstDash val="solid"/>
            <a:round/>
            <a:headEnd len="sm" w="sm" type="none"/>
            <a:tailEnd len="med" w="med" type="triangle"/>
          </a:ln>
        </p:spPr>
      </p:cxnSp>
      <p:sp>
        <p:nvSpPr>
          <p:cNvPr id="257" name="Google Shape;257;p6"/>
          <p:cNvSpPr txBox="1"/>
          <p:nvPr/>
        </p:nvSpPr>
        <p:spPr>
          <a:xfrm>
            <a:off x="7037050" y="4445175"/>
            <a:ext cx="1490100" cy="32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Calibri"/>
                <a:ea typeface="Calibri"/>
                <a:cs typeface="Calibri"/>
                <a:sym typeface="Calibri"/>
              </a:rPr>
              <a:t>Wifi Hotspot</a:t>
            </a:r>
            <a:endParaRPr b="1" i="0" sz="1600" u="none" cap="none" strike="noStrike">
              <a:solidFill>
                <a:srgbClr val="000000"/>
              </a:solidFill>
              <a:latin typeface="Calibri"/>
              <a:ea typeface="Calibri"/>
              <a:cs typeface="Calibri"/>
              <a:sym typeface="Calibri"/>
            </a:endParaRPr>
          </a:p>
        </p:txBody>
      </p:sp>
      <p:sp>
        <p:nvSpPr>
          <p:cNvPr id="258" name="Google Shape;258;p6"/>
          <p:cNvSpPr/>
          <p:nvPr/>
        </p:nvSpPr>
        <p:spPr>
          <a:xfrm>
            <a:off x="5109975" y="1778175"/>
            <a:ext cx="446100" cy="181800"/>
          </a:xfrm>
          <a:prstGeom prst="ellipse">
            <a:avLst/>
          </a:prstGeom>
          <a:solidFill>
            <a:srgbClr val="D5A6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7"/>
          <p:cNvSpPr txBox="1"/>
          <p:nvPr>
            <p:ph type="title"/>
          </p:nvPr>
        </p:nvSpPr>
        <p:spPr>
          <a:xfrm>
            <a:off x="295400" y="123400"/>
            <a:ext cx="5909100" cy="63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GB"/>
              <a:t>System Design-1 Explanation</a:t>
            </a:r>
            <a:endParaRPr b="1"/>
          </a:p>
        </p:txBody>
      </p:sp>
      <p:sp>
        <p:nvSpPr>
          <p:cNvPr id="264" name="Google Shape;264;p7"/>
          <p:cNvSpPr txBox="1"/>
          <p:nvPr/>
        </p:nvSpPr>
        <p:spPr>
          <a:xfrm>
            <a:off x="737175" y="754900"/>
            <a:ext cx="7944300" cy="39468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rgbClr val="000000"/>
              </a:buClr>
              <a:buSzPts val="1600"/>
              <a:buFont typeface="Montserrat"/>
              <a:buChar char="●"/>
            </a:pPr>
            <a:r>
              <a:rPr b="0" i="0" lang="en-GB" sz="1600" u="none" cap="none" strike="noStrike">
                <a:solidFill>
                  <a:srgbClr val="000000"/>
                </a:solidFill>
                <a:latin typeface="Montserrat"/>
                <a:ea typeface="Montserrat"/>
                <a:cs typeface="Montserrat"/>
                <a:sym typeface="Montserrat"/>
              </a:rPr>
              <a:t>We have planned to mount the camera and the siren in the rotating shaft connected to stepper motor (rotating 360 degree) . </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000000"/>
              </a:buClr>
              <a:buSzPts val="1600"/>
              <a:buFont typeface="Montserrat"/>
              <a:buChar char="●"/>
            </a:pPr>
            <a:r>
              <a:rPr b="0" i="0" lang="en-GB" sz="1600" u="none" cap="none" strike="noStrike">
                <a:solidFill>
                  <a:srgbClr val="000000"/>
                </a:solidFill>
                <a:latin typeface="Montserrat"/>
                <a:ea typeface="Montserrat"/>
                <a:cs typeface="Montserrat"/>
                <a:sym typeface="Montserrat"/>
              </a:rPr>
              <a:t> The stepper motor is mounted above the camera same so that both exactly point towards same location . </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000000"/>
              </a:buClr>
              <a:buSzPts val="1600"/>
              <a:buFont typeface="Montserrat"/>
              <a:buChar char="●"/>
            </a:pPr>
            <a:r>
              <a:rPr b="0" i="0" lang="en-GB" sz="1600" u="none" cap="none" strike="noStrike">
                <a:solidFill>
                  <a:srgbClr val="000000"/>
                </a:solidFill>
                <a:latin typeface="Montserrat"/>
                <a:ea typeface="Montserrat"/>
                <a:cs typeface="Montserrat"/>
                <a:sym typeface="Montserrat"/>
              </a:rPr>
              <a:t>This system in such a manner , because when an animal is detected the stepper motor stops revolving and </a:t>
            </a:r>
            <a:r>
              <a:rPr b="1" i="0" lang="en-GB" sz="1600" u="none" cap="none" strike="noStrike">
                <a:solidFill>
                  <a:srgbClr val="000000"/>
                </a:solidFill>
                <a:latin typeface="Montserrat"/>
                <a:ea typeface="Montserrat"/>
                <a:cs typeface="Montserrat"/>
                <a:sym typeface="Montserrat"/>
              </a:rPr>
              <a:t>triggers the Siren</a:t>
            </a:r>
            <a:r>
              <a:rPr b="0" i="0" lang="en-GB" sz="1600" u="none" cap="none" strike="noStrike">
                <a:solidFill>
                  <a:srgbClr val="000000"/>
                </a:solidFill>
                <a:latin typeface="Montserrat"/>
                <a:ea typeface="Montserrat"/>
                <a:cs typeface="Montserrat"/>
                <a:sym typeface="Montserrat"/>
              </a:rPr>
              <a:t> . </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000000"/>
              </a:buClr>
              <a:buSzPts val="1600"/>
              <a:buFont typeface="Montserrat"/>
              <a:buChar char="●"/>
            </a:pPr>
            <a:r>
              <a:rPr b="0" i="0" lang="en-GB" sz="1600" u="none" cap="none" strike="noStrike">
                <a:solidFill>
                  <a:srgbClr val="000000"/>
                </a:solidFill>
                <a:latin typeface="Montserrat"/>
                <a:ea typeface="Montserrat"/>
                <a:cs typeface="Montserrat"/>
                <a:sym typeface="Montserrat"/>
              </a:rPr>
              <a:t>So know the siren will be facing the animal and </a:t>
            </a:r>
            <a:r>
              <a:rPr b="1" i="0" lang="en-GB" sz="1600" u="none" cap="none" strike="noStrike">
                <a:solidFill>
                  <a:srgbClr val="000000"/>
                </a:solidFill>
                <a:latin typeface="Montserrat"/>
                <a:ea typeface="Montserrat"/>
                <a:cs typeface="Montserrat"/>
                <a:sym typeface="Montserrat"/>
              </a:rPr>
              <a:t>generates the sound against the animal . </a:t>
            </a:r>
            <a:endParaRPr b="1" i="0" sz="1600" u="none" cap="none" strike="noStrike">
              <a:solidFill>
                <a:srgbClr val="000000"/>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000000"/>
              </a:buClr>
              <a:buSzPts val="1600"/>
              <a:buFont typeface="Montserrat"/>
              <a:buChar char="●"/>
            </a:pPr>
            <a:r>
              <a:rPr b="0" i="0" lang="en-GB" sz="1600" u="none" cap="none" strike="noStrike">
                <a:solidFill>
                  <a:srgbClr val="000000"/>
                </a:solidFill>
                <a:latin typeface="Montserrat"/>
                <a:ea typeface="Montserrat"/>
                <a:cs typeface="Montserrat"/>
                <a:sym typeface="Montserrat"/>
              </a:rPr>
              <a:t>Hence animal will be moving against the sound waves and after this stepper motor continues its rotation . </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000000"/>
              </a:buClr>
              <a:buSzPts val="1600"/>
              <a:buFont typeface="Montserrat"/>
              <a:buChar char="●"/>
            </a:pPr>
            <a:r>
              <a:rPr b="0" i="0" lang="en-GB" sz="1600" u="none" cap="none" strike="noStrike">
                <a:solidFill>
                  <a:srgbClr val="000000"/>
                </a:solidFill>
                <a:latin typeface="Montserrat"/>
                <a:ea typeface="Montserrat"/>
                <a:cs typeface="Montserrat"/>
                <a:sym typeface="Montserrat"/>
              </a:rPr>
              <a:t>Here we have designed a water proof box inside which we will be placing the raspberry pi and relay circuit . </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000000"/>
              </a:buClr>
              <a:buSzPts val="1600"/>
              <a:buFont typeface="Montserrat"/>
              <a:buChar char="●"/>
            </a:pPr>
            <a:r>
              <a:rPr b="0" i="0" lang="en-GB" sz="1600" u="none" cap="none" strike="noStrike">
                <a:solidFill>
                  <a:srgbClr val="000000"/>
                </a:solidFill>
                <a:latin typeface="Montserrat"/>
                <a:ea typeface="Montserrat"/>
                <a:cs typeface="Montserrat"/>
                <a:sym typeface="Montserrat"/>
              </a:rPr>
              <a:t>We will also have Plastic shield over the water proof box to protect the module from Rain . </a:t>
            </a:r>
            <a:endParaRPr b="0" i="0" sz="1600" u="none" cap="none" strike="noStrike">
              <a:solidFill>
                <a:srgbClr val="000000"/>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000000"/>
              </a:buClr>
              <a:buSzPts val="1600"/>
              <a:buFont typeface="Montserrat"/>
              <a:buChar char="●"/>
            </a:pPr>
            <a:r>
              <a:rPr b="0" i="0" lang="en-GB" sz="1600" u="none" cap="none" strike="noStrike">
                <a:solidFill>
                  <a:srgbClr val="000000"/>
                </a:solidFill>
                <a:latin typeface="Montserrat"/>
                <a:ea typeface="Montserrat"/>
                <a:cs typeface="Montserrat"/>
                <a:sym typeface="Montserrat"/>
              </a:rPr>
              <a:t>This water proof box will be mounted on top of the iron pole . </a:t>
            </a:r>
            <a:endParaRPr b="0" i="0" sz="1600" u="none" cap="none" strike="noStrike">
              <a:solidFill>
                <a:srgbClr val="000000"/>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8"/>
          <p:cNvPicPr preferRelativeResize="0"/>
          <p:nvPr/>
        </p:nvPicPr>
        <p:blipFill rotWithShape="1">
          <a:blip r:embed="rId3">
            <a:alphaModFix/>
          </a:blip>
          <a:srcRect b="0" l="0" r="0" t="0"/>
          <a:stretch/>
        </p:blipFill>
        <p:spPr>
          <a:xfrm>
            <a:off x="210750" y="684350"/>
            <a:ext cx="8722498" cy="4106541"/>
          </a:xfrm>
          <a:prstGeom prst="rect">
            <a:avLst/>
          </a:prstGeom>
          <a:noFill/>
          <a:ln>
            <a:noFill/>
          </a:ln>
        </p:spPr>
      </p:pic>
      <p:sp>
        <p:nvSpPr>
          <p:cNvPr id="270" name="Google Shape;270;p8"/>
          <p:cNvSpPr txBox="1"/>
          <p:nvPr>
            <p:ph type="title"/>
          </p:nvPr>
        </p:nvSpPr>
        <p:spPr>
          <a:xfrm>
            <a:off x="295425" y="149175"/>
            <a:ext cx="5680800" cy="63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GB"/>
              <a:t>Outline of UI</a:t>
            </a:r>
            <a:endParaRPr b="1"/>
          </a:p>
        </p:txBody>
      </p:sp>
      <p:pic>
        <p:nvPicPr>
          <p:cNvPr id="271" name="Google Shape;271;p8"/>
          <p:cNvPicPr preferRelativeResize="0"/>
          <p:nvPr/>
        </p:nvPicPr>
        <p:blipFill rotWithShape="1">
          <a:blip r:embed="rId4">
            <a:alphaModFix/>
          </a:blip>
          <a:srcRect b="0" l="0" r="0" t="0"/>
          <a:stretch/>
        </p:blipFill>
        <p:spPr>
          <a:xfrm>
            <a:off x="536575" y="970750"/>
            <a:ext cx="438674" cy="438674"/>
          </a:xfrm>
          <a:prstGeom prst="rect">
            <a:avLst/>
          </a:prstGeom>
          <a:noFill/>
          <a:ln>
            <a:noFill/>
          </a:ln>
        </p:spPr>
      </p:pic>
      <p:sp>
        <p:nvSpPr>
          <p:cNvPr id="272" name="Google Shape;272;p8"/>
          <p:cNvSpPr/>
          <p:nvPr/>
        </p:nvSpPr>
        <p:spPr>
          <a:xfrm>
            <a:off x="5890350" y="3291375"/>
            <a:ext cx="2379600" cy="886800"/>
          </a:xfrm>
          <a:prstGeom prst="snip2DiagRect">
            <a:avLst>
              <a:gd fmla="val 0" name="adj1"/>
              <a:gd fmla="val 10139" name="adj2"/>
            </a:avLst>
          </a:prstGeom>
          <a:solidFill>
            <a:srgbClr val="A64D79"/>
          </a:solidFill>
          <a:ln>
            <a:noFill/>
          </a:ln>
          <a:effectLst>
            <a:outerShdw blurRad="214313" rotWithShape="0" algn="bl">
              <a:srgbClr val="1155CC">
                <a:alpha val="88627"/>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en-GB" sz="1900" u="none" cap="none" strike="noStrike">
                <a:solidFill>
                  <a:srgbClr val="000000"/>
                </a:solidFill>
                <a:latin typeface="Roboto"/>
                <a:ea typeface="Roboto"/>
                <a:cs typeface="Roboto"/>
                <a:sym typeface="Roboto"/>
              </a:rPr>
              <a:t>Motor ON/OFF</a:t>
            </a:r>
            <a:endParaRPr b="1" i="0" sz="1900" u="none" cap="none" strike="noStrike">
              <a:solidFill>
                <a:srgbClr val="000000"/>
              </a:solidFill>
              <a:latin typeface="Roboto"/>
              <a:ea typeface="Roboto"/>
              <a:cs typeface="Roboto"/>
              <a:sym typeface="Roboto"/>
            </a:endParaRPr>
          </a:p>
        </p:txBody>
      </p:sp>
      <p:sp>
        <p:nvSpPr>
          <p:cNvPr id="273" name="Google Shape;273;p8"/>
          <p:cNvSpPr/>
          <p:nvPr/>
        </p:nvSpPr>
        <p:spPr>
          <a:xfrm>
            <a:off x="583725" y="3237175"/>
            <a:ext cx="2379600" cy="783300"/>
          </a:xfrm>
          <a:prstGeom prst="snip2DiagRect">
            <a:avLst>
              <a:gd fmla="val 0" name="adj1"/>
              <a:gd fmla="val 10139" name="adj2"/>
            </a:avLst>
          </a:prstGeom>
          <a:solidFill>
            <a:srgbClr val="A64D79"/>
          </a:solidFill>
          <a:ln>
            <a:noFill/>
          </a:ln>
          <a:effectLst>
            <a:outerShdw blurRad="214313" rotWithShape="0" algn="bl">
              <a:srgbClr val="1155CC">
                <a:alpha val="88627"/>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en-GB" sz="1900" u="none" cap="none" strike="noStrike">
                <a:solidFill>
                  <a:srgbClr val="000000"/>
                </a:solidFill>
                <a:latin typeface="Roboto"/>
                <a:ea typeface="Roboto"/>
                <a:cs typeface="Roboto"/>
                <a:sym typeface="Roboto"/>
              </a:rPr>
              <a:t>Camera rotation On/OFF</a:t>
            </a:r>
            <a:endParaRPr b="1" i="0" sz="1900" u="none" cap="none" strike="noStrike">
              <a:solidFill>
                <a:srgbClr val="000000"/>
              </a:solidFill>
              <a:latin typeface="Roboto"/>
              <a:ea typeface="Roboto"/>
              <a:cs typeface="Roboto"/>
              <a:sym typeface="Roboto"/>
            </a:endParaRPr>
          </a:p>
        </p:txBody>
      </p:sp>
      <p:sp>
        <p:nvSpPr>
          <p:cNvPr id="274" name="Google Shape;274;p8"/>
          <p:cNvSpPr/>
          <p:nvPr/>
        </p:nvSpPr>
        <p:spPr>
          <a:xfrm>
            <a:off x="3121100" y="3291375"/>
            <a:ext cx="2379600" cy="783300"/>
          </a:xfrm>
          <a:prstGeom prst="snip2DiagRect">
            <a:avLst>
              <a:gd fmla="val 0" name="adj1"/>
              <a:gd fmla="val 10139" name="adj2"/>
            </a:avLst>
          </a:prstGeom>
          <a:solidFill>
            <a:srgbClr val="A64D79"/>
          </a:solidFill>
          <a:ln>
            <a:noFill/>
          </a:ln>
          <a:effectLst>
            <a:outerShdw blurRad="214313" rotWithShape="0" algn="bl">
              <a:srgbClr val="1155CC">
                <a:alpha val="88627"/>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en-GB" sz="1900" u="none" cap="none" strike="noStrike">
                <a:solidFill>
                  <a:srgbClr val="000000"/>
                </a:solidFill>
                <a:latin typeface="Roboto"/>
                <a:ea typeface="Roboto"/>
                <a:cs typeface="Roboto"/>
                <a:sym typeface="Roboto"/>
              </a:rPr>
              <a:t>Camera rotation mode</a:t>
            </a:r>
            <a:endParaRPr b="1" i="0" sz="1900" u="none" cap="none" strike="noStrike">
              <a:solidFill>
                <a:srgbClr val="000000"/>
              </a:solidFill>
              <a:latin typeface="Roboto"/>
              <a:ea typeface="Roboto"/>
              <a:cs typeface="Roboto"/>
              <a:sym typeface="Roboto"/>
            </a:endParaRPr>
          </a:p>
        </p:txBody>
      </p:sp>
      <p:pic>
        <p:nvPicPr>
          <p:cNvPr id="275" name="Google Shape;275;p8"/>
          <p:cNvPicPr preferRelativeResize="0"/>
          <p:nvPr/>
        </p:nvPicPr>
        <p:blipFill rotWithShape="1">
          <a:blip r:embed="rId5">
            <a:alphaModFix/>
          </a:blip>
          <a:srcRect b="0" l="0" r="0" t="0"/>
          <a:stretch/>
        </p:blipFill>
        <p:spPr>
          <a:xfrm>
            <a:off x="2563525" y="780675"/>
            <a:ext cx="4504800" cy="2108700"/>
          </a:xfrm>
          <a:prstGeom prst="roundRect">
            <a:avLst>
              <a:gd fmla="val 16667" name="adj"/>
            </a:avLst>
          </a:prstGeom>
          <a:noFill/>
          <a:ln>
            <a:noFill/>
          </a:ln>
        </p:spPr>
      </p:pic>
      <p:pic>
        <p:nvPicPr>
          <p:cNvPr id="276" name="Google Shape;276;p8"/>
          <p:cNvPicPr preferRelativeResize="0"/>
          <p:nvPr/>
        </p:nvPicPr>
        <p:blipFill rotWithShape="1">
          <a:blip r:embed="rId6">
            <a:alphaModFix/>
          </a:blip>
          <a:srcRect b="3212" l="12783" r="13057" t="0"/>
          <a:stretch/>
        </p:blipFill>
        <p:spPr>
          <a:xfrm flipH="1" rot="10800000">
            <a:off x="6303625" y="2480991"/>
            <a:ext cx="296700" cy="181500"/>
          </a:xfrm>
          <a:prstGeom prst="roundRect">
            <a:avLst>
              <a:gd fmla="val 26849" name="adj"/>
            </a:avLst>
          </a:prstGeom>
          <a:noFill/>
          <a:ln>
            <a:noFill/>
          </a:ln>
          <a:effectLst>
            <a:outerShdw blurRad="200025" rotWithShape="0" algn="bl">
              <a:srgbClr val="8E7CC3">
                <a:alpha val="81960"/>
              </a:srgbClr>
            </a:outerShdw>
          </a:effectLst>
        </p:spPr>
      </p:pic>
      <p:sp>
        <p:nvSpPr>
          <p:cNvPr id="277" name="Google Shape;277;p8"/>
          <p:cNvSpPr txBox="1"/>
          <p:nvPr/>
        </p:nvSpPr>
        <p:spPr>
          <a:xfrm>
            <a:off x="5819203" y="2428961"/>
            <a:ext cx="630900" cy="285600"/>
          </a:xfrm>
          <a:prstGeom prst="rect">
            <a:avLst/>
          </a:prstGeom>
          <a:noFill/>
          <a:ln>
            <a:noFill/>
          </a:ln>
          <a:effectLst>
            <a:outerShdw blurRad="200025" rotWithShape="0" algn="bl">
              <a:srgbClr val="8E7CC3">
                <a:alpha val="8196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1" i="0" lang="en-GB" sz="900" u="none" cap="none" strike="noStrike">
                <a:solidFill>
                  <a:srgbClr val="000000"/>
                </a:solidFill>
                <a:latin typeface="Roboto"/>
                <a:ea typeface="Roboto"/>
                <a:cs typeface="Roboto"/>
                <a:sym typeface="Roboto"/>
              </a:rPr>
              <a:t>LIVE</a:t>
            </a:r>
            <a:endParaRPr b="1" i="0" sz="900" u="none" cap="none" strike="noStrike">
              <a:solidFill>
                <a:srgbClr val="000000"/>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9"/>
          <p:cNvSpPr txBox="1"/>
          <p:nvPr>
            <p:ph type="title"/>
          </p:nvPr>
        </p:nvSpPr>
        <p:spPr>
          <a:xfrm>
            <a:off x="161875" y="217025"/>
            <a:ext cx="3666300" cy="63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GB"/>
              <a:t>System Design-2</a:t>
            </a:r>
            <a:endParaRPr b="1"/>
          </a:p>
        </p:txBody>
      </p:sp>
      <p:pic>
        <p:nvPicPr>
          <p:cNvPr id="283" name="Google Shape;283;p9"/>
          <p:cNvPicPr preferRelativeResize="0"/>
          <p:nvPr/>
        </p:nvPicPr>
        <p:blipFill rotWithShape="1">
          <a:blip r:embed="rId3">
            <a:alphaModFix/>
          </a:blip>
          <a:srcRect b="30550" l="16510" r="20205" t="26632"/>
          <a:stretch/>
        </p:blipFill>
        <p:spPr>
          <a:xfrm>
            <a:off x="296150" y="1866838"/>
            <a:ext cx="953500" cy="966924"/>
          </a:xfrm>
          <a:prstGeom prst="rect">
            <a:avLst/>
          </a:prstGeom>
          <a:noFill/>
          <a:ln>
            <a:noFill/>
          </a:ln>
        </p:spPr>
      </p:pic>
      <p:pic>
        <p:nvPicPr>
          <p:cNvPr id="284" name="Google Shape;284;p9"/>
          <p:cNvPicPr preferRelativeResize="0"/>
          <p:nvPr/>
        </p:nvPicPr>
        <p:blipFill rotWithShape="1">
          <a:blip r:embed="rId4">
            <a:alphaModFix/>
          </a:blip>
          <a:srcRect b="11940" l="0" r="0" t="0"/>
          <a:stretch/>
        </p:blipFill>
        <p:spPr>
          <a:xfrm>
            <a:off x="1497588" y="1813112"/>
            <a:ext cx="1271075" cy="1074375"/>
          </a:xfrm>
          <a:prstGeom prst="rect">
            <a:avLst/>
          </a:prstGeom>
          <a:noFill/>
          <a:ln>
            <a:noFill/>
          </a:ln>
        </p:spPr>
      </p:pic>
      <p:cxnSp>
        <p:nvCxnSpPr>
          <p:cNvPr id="285" name="Google Shape;285;p9"/>
          <p:cNvCxnSpPr>
            <a:stCxn id="283" idx="3"/>
            <a:endCxn id="284" idx="1"/>
          </p:cNvCxnSpPr>
          <p:nvPr/>
        </p:nvCxnSpPr>
        <p:spPr>
          <a:xfrm>
            <a:off x="1249650" y="2350300"/>
            <a:ext cx="247800" cy="0"/>
          </a:xfrm>
          <a:prstGeom prst="straightConnector1">
            <a:avLst/>
          </a:prstGeom>
          <a:noFill/>
          <a:ln cap="flat" cmpd="sng" w="9525">
            <a:solidFill>
              <a:schemeClr val="dk2"/>
            </a:solidFill>
            <a:prstDash val="solid"/>
            <a:round/>
            <a:headEnd len="sm" w="sm" type="none"/>
            <a:tailEnd len="med" w="med" type="triangle"/>
          </a:ln>
        </p:spPr>
      </p:cxnSp>
      <p:sp>
        <p:nvSpPr>
          <p:cNvPr id="286" name="Google Shape;286;p9"/>
          <p:cNvSpPr txBox="1"/>
          <p:nvPr/>
        </p:nvSpPr>
        <p:spPr>
          <a:xfrm>
            <a:off x="217350" y="2880850"/>
            <a:ext cx="1356300" cy="28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Calibri"/>
                <a:ea typeface="Calibri"/>
                <a:cs typeface="Calibri"/>
                <a:sym typeface="Calibri"/>
              </a:rPr>
              <a:t>Camera Device</a:t>
            </a:r>
            <a:endParaRPr b="1" i="0" sz="1400" u="none" cap="none" strike="noStrike">
              <a:solidFill>
                <a:srgbClr val="000000"/>
              </a:solidFill>
              <a:latin typeface="Calibri"/>
              <a:ea typeface="Calibri"/>
              <a:cs typeface="Calibri"/>
              <a:sym typeface="Calibri"/>
            </a:endParaRPr>
          </a:p>
        </p:txBody>
      </p:sp>
      <p:sp>
        <p:nvSpPr>
          <p:cNvPr id="287" name="Google Shape;287;p9"/>
          <p:cNvSpPr txBox="1"/>
          <p:nvPr/>
        </p:nvSpPr>
        <p:spPr>
          <a:xfrm>
            <a:off x="1600338" y="2840500"/>
            <a:ext cx="1065600" cy="36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Calibri"/>
                <a:ea typeface="Calibri"/>
                <a:cs typeface="Calibri"/>
                <a:sym typeface="Calibri"/>
              </a:rPr>
              <a:t>Farm Land</a:t>
            </a:r>
            <a:endParaRPr b="1" i="0" sz="1400" u="none" cap="none" strike="noStrike">
              <a:solidFill>
                <a:srgbClr val="000000"/>
              </a:solidFill>
              <a:latin typeface="Calibri"/>
              <a:ea typeface="Calibri"/>
              <a:cs typeface="Calibri"/>
              <a:sym typeface="Calibri"/>
            </a:endParaRPr>
          </a:p>
        </p:txBody>
      </p:sp>
      <p:pic>
        <p:nvPicPr>
          <p:cNvPr id="288" name="Google Shape;288;p9"/>
          <p:cNvPicPr preferRelativeResize="0"/>
          <p:nvPr/>
        </p:nvPicPr>
        <p:blipFill rotWithShape="1">
          <a:blip r:embed="rId5">
            <a:alphaModFix/>
          </a:blip>
          <a:srcRect b="0" l="0" r="0" t="0"/>
          <a:stretch/>
        </p:blipFill>
        <p:spPr>
          <a:xfrm>
            <a:off x="7010813" y="3687525"/>
            <a:ext cx="1125000" cy="994250"/>
          </a:xfrm>
          <a:prstGeom prst="rect">
            <a:avLst/>
          </a:prstGeom>
          <a:noFill/>
          <a:ln>
            <a:noFill/>
          </a:ln>
        </p:spPr>
      </p:pic>
      <p:sp>
        <p:nvSpPr>
          <p:cNvPr id="289" name="Google Shape;289;p9"/>
          <p:cNvSpPr txBox="1"/>
          <p:nvPr/>
        </p:nvSpPr>
        <p:spPr>
          <a:xfrm flipH="1" rot="-1833">
            <a:off x="6913909" y="4682086"/>
            <a:ext cx="1125000" cy="15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Calibri"/>
                <a:ea typeface="Calibri"/>
                <a:cs typeface="Calibri"/>
                <a:sym typeface="Calibri"/>
              </a:rPr>
              <a:t>Siren Alarm</a:t>
            </a:r>
            <a:endParaRPr b="1" i="0" sz="1400" u="none" cap="none" strike="noStrike">
              <a:solidFill>
                <a:srgbClr val="000000"/>
              </a:solidFill>
              <a:latin typeface="Calibri"/>
              <a:ea typeface="Calibri"/>
              <a:cs typeface="Calibri"/>
              <a:sym typeface="Calibri"/>
            </a:endParaRPr>
          </a:p>
        </p:txBody>
      </p:sp>
      <p:pic>
        <p:nvPicPr>
          <p:cNvPr id="290" name="Google Shape;290;p9"/>
          <p:cNvPicPr preferRelativeResize="0"/>
          <p:nvPr/>
        </p:nvPicPr>
        <p:blipFill rotWithShape="1">
          <a:blip r:embed="rId6">
            <a:alphaModFix/>
          </a:blip>
          <a:srcRect b="21763" l="21557" r="21516" t="21394"/>
          <a:stretch/>
        </p:blipFill>
        <p:spPr>
          <a:xfrm>
            <a:off x="6447338" y="1891087"/>
            <a:ext cx="931500" cy="930102"/>
          </a:xfrm>
          <a:prstGeom prst="rect">
            <a:avLst/>
          </a:prstGeom>
          <a:noFill/>
          <a:ln>
            <a:noFill/>
          </a:ln>
        </p:spPr>
      </p:pic>
      <p:pic>
        <p:nvPicPr>
          <p:cNvPr id="291" name="Google Shape;291;p9"/>
          <p:cNvPicPr preferRelativeResize="0"/>
          <p:nvPr/>
        </p:nvPicPr>
        <p:blipFill rotWithShape="1">
          <a:blip r:embed="rId7">
            <a:alphaModFix/>
          </a:blip>
          <a:srcRect b="0" l="0" r="0" t="0"/>
          <a:stretch/>
        </p:blipFill>
        <p:spPr>
          <a:xfrm>
            <a:off x="7691475" y="1585837"/>
            <a:ext cx="1295383" cy="1540625"/>
          </a:xfrm>
          <a:prstGeom prst="rect">
            <a:avLst/>
          </a:prstGeom>
          <a:noFill/>
          <a:ln>
            <a:noFill/>
          </a:ln>
        </p:spPr>
      </p:pic>
      <p:sp>
        <p:nvSpPr>
          <p:cNvPr id="292" name="Google Shape;292;p9"/>
          <p:cNvSpPr txBox="1"/>
          <p:nvPr/>
        </p:nvSpPr>
        <p:spPr>
          <a:xfrm>
            <a:off x="6447350" y="2822188"/>
            <a:ext cx="1065600" cy="39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Calibri"/>
                <a:ea typeface="Calibri"/>
                <a:cs typeface="Calibri"/>
                <a:sym typeface="Calibri"/>
              </a:rPr>
              <a:t>Twilio API</a:t>
            </a:r>
            <a:endParaRPr b="1" i="0" sz="1600" u="none" cap="none" strike="noStrike">
              <a:solidFill>
                <a:srgbClr val="000000"/>
              </a:solidFill>
              <a:latin typeface="Calibri"/>
              <a:ea typeface="Calibri"/>
              <a:cs typeface="Calibri"/>
              <a:sym typeface="Calibri"/>
            </a:endParaRPr>
          </a:p>
        </p:txBody>
      </p:sp>
      <p:sp>
        <p:nvSpPr>
          <p:cNvPr id="293" name="Google Shape;293;p9"/>
          <p:cNvSpPr txBox="1"/>
          <p:nvPr/>
        </p:nvSpPr>
        <p:spPr>
          <a:xfrm>
            <a:off x="7378838" y="3161600"/>
            <a:ext cx="1608000" cy="23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Calibri"/>
                <a:ea typeface="Calibri"/>
                <a:cs typeface="Calibri"/>
                <a:sym typeface="Calibri"/>
              </a:rPr>
              <a:t>SMS Received</a:t>
            </a:r>
            <a:endParaRPr b="1" i="0" sz="1600" u="none" cap="none" strike="noStrike">
              <a:solidFill>
                <a:srgbClr val="000000"/>
              </a:solidFill>
              <a:latin typeface="Calibri"/>
              <a:ea typeface="Calibri"/>
              <a:cs typeface="Calibri"/>
              <a:sym typeface="Calibri"/>
            </a:endParaRPr>
          </a:p>
        </p:txBody>
      </p:sp>
      <p:cxnSp>
        <p:nvCxnSpPr>
          <p:cNvPr id="294" name="Google Shape;294;p9"/>
          <p:cNvCxnSpPr>
            <a:stCxn id="290" idx="3"/>
            <a:endCxn id="291" idx="1"/>
          </p:cNvCxnSpPr>
          <p:nvPr/>
        </p:nvCxnSpPr>
        <p:spPr>
          <a:xfrm>
            <a:off x="7378838" y="2356138"/>
            <a:ext cx="312600" cy="0"/>
          </a:xfrm>
          <a:prstGeom prst="straightConnector1">
            <a:avLst/>
          </a:prstGeom>
          <a:noFill/>
          <a:ln cap="flat" cmpd="sng" w="9525">
            <a:solidFill>
              <a:schemeClr val="dk2"/>
            </a:solidFill>
            <a:prstDash val="solid"/>
            <a:round/>
            <a:headEnd len="sm" w="sm" type="none"/>
            <a:tailEnd len="med" w="med" type="triangle"/>
          </a:ln>
        </p:spPr>
      </p:cxnSp>
      <p:pic>
        <p:nvPicPr>
          <p:cNvPr id="295" name="Google Shape;295;p9"/>
          <p:cNvPicPr preferRelativeResize="0"/>
          <p:nvPr/>
        </p:nvPicPr>
        <p:blipFill rotWithShape="1">
          <a:blip r:embed="rId8">
            <a:alphaModFix/>
          </a:blip>
          <a:srcRect b="0" l="0" r="0" t="0"/>
          <a:stretch/>
        </p:blipFill>
        <p:spPr>
          <a:xfrm>
            <a:off x="4535232" y="3687525"/>
            <a:ext cx="1135593" cy="994250"/>
          </a:xfrm>
          <a:prstGeom prst="rect">
            <a:avLst/>
          </a:prstGeom>
          <a:noFill/>
          <a:ln>
            <a:noFill/>
          </a:ln>
        </p:spPr>
      </p:pic>
      <p:cxnSp>
        <p:nvCxnSpPr>
          <p:cNvPr id="296" name="Google Shape;296;p9"/>
          <p:cNvCxnSpPr>
            <a:stCxn id="295" idx="3"/>
            <a:endCxn id="288" idx="1"/>
          </p:cNvCxnSpPr>
          <p:nvPr/>
        </p:nvCxnSpPr>
        <p:spPr>
          <a:xfrm>
            <a:off x="5670825" y="4184650"/>
            <a:ext cx="1340100" cy="0"/>
          </a:xfrm>
          <a:prstGeom prst="straightConnector1">
            <a:avLst/>
          </a:prstGeom>
          <a:noFill/>
          <a:ln cap="flat" cmpd="sng" w="9525">
            <a:solidFill>
              <a:schemeClr val="dk2"/>
            </a:solidFill>
            <a:prstDash val="solid"/>
            <a:round/>
            <a:headEnd len="sm" w="sm" type="none"/>
            <a:tailEnd len="med" w="med" type="triangle"/>
          </a:ln>
        </p:spPr>
      </p:cxnSp>
      <p:sp>
        <p:nvSpPr>
          <p:cNvPr id="297" name="Google Shape;297;p9"/>
          <p:cNvSpPr txBox="1"/>
          <p:nvPr/>
        </p:nvSpPr>
        <p:spPr>
          <a:xfrm>
            <a:off x="4809950" y="4617525"/>
            <a:ext cx="802800" cy="15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rgbClr val="000000"/>
                </a:solidFill>
                <a:latin typeface="Calibri"/>
                <a:ea typeface="Calibri"/>
                <a:cs typeface="Calibri"/>
                <a:sym typeface="Calibri"/>
              </a:rPr>
              <a:t>Relay </a:t>
            </a:r>
            <a:endParaRPr b="1" i="0" sz="1500" u="none" cap="none" strike="noStrike">
              <a:solidFill>
                <a:srgbClr val="000000"/>
              </a:solidFill>
              <a:latin typeface="Calibri"/>
              <a:ea typeface="Calibri"/>
              <a:cs typeface="Calibri"/>
              <a:sym typeface="Calibri"/>
            </a:endParaRPr>
          </a:p>
        </p:txBody>
      </p:sp>
      <p:grpSp>
        <p:nvGrpSpPr>
          <p:cNvPr id="298" name="Google Shape;298;p9"/>
          <p:cNvGrpSpPr/>
          <p:nvPr/>
        </p:nvGrpSpPr>
        <p:grpSpPr>
          <a:xfrm>
            <a:off x="4307763" y="1139263"/>
            <a:ext cx="1608000" cy="1945225"/>
            <a:chOff x="3757425" y="1026725"/>
            <a:chExt cx="1608000" cy="1945225"/>
          </a:xfrm>
        </p:grpSpPr>
        <p:sp>
          <p:nvSpPr>
            <p:cNvPr id="299" name="Google Shape;299;p9"/>
            <p:cNvSpPr/>
            <p:nvPr/>
          </p:nvSpPr>
          <p:spPr>
            <a:xfrm>
              <a:off x="3757425" y="2171550"/>
              <a:ext cx="1608000" cy="8004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en-GB" sz="1700" u="none" cap="none" strike="noStrike">
                  <a:solidFill>
                    <a:srgbClr val="000000"/>
                  </a:solidFill>
                  <a:latin typeface="Montserrat"/>
                  <a:ea typeface="Montserrat"/>
                  <a:cs typeface="Montserrat"/>
                  <a:sym typeface="Montserrat"/>
                </a:rPr>
                <a:t>AWS Rekognition</a:t>
              </a:r>
              <a:endParaRPr b="1" i="0" sz="1700" u="none" cap="none" strike="noStrike">
                <a:solidFill>
                  <a:srgbClr val="000000"/>
                </a:solidFill>
                <a:latin typeface="Montserrat"/>
                <a:ea typeface="Montserrat"/>
                <a:cs typeface="Montserrat"/>
                <a:sym typeface="Montserrat"/>
              </a:endParaRPr>
            </a:p>
          </p:txBody>
        </p:sp>
        <p:pic>
          <p:nvPicPr>
            <p:cNvPr id="300" name="Google Shape;300;p9"/>
            <p:cNvPicPr preferRelativeResize="0"/>
            <p:nvPr/>
          </p:nvPicPr>
          <p:blipFill rotWithShape="1">
            <a:blip r:embed="rId9">
              <a:alphaModFix/>
            </a:blip>
            <a:srcRect b="0" l="0" r="0" t="0"/>
            <a:stretch/>
          </p:blipFill>
          <p:spPr>
            <a:xfrm>
              <a:off x="3757425" y="1026725"/>
              <a:ext cx="1608000" cy="1144825"/>
            </a:xfrm>
            <a:prstGeom prst="rect">
              <a:avLst/>
            </a:prstGeom>
            <a:noFill/>
            <a:ln cap="flat" cmpd="sng" w="28575">
              <a:solidFill>
                <a:schemeClr val="dk2"/>
              </a:solidFill>
              <a:prstDash val="solid"/>
              <a:round/>
              <a:headEnd len="sm" w="sm" type="none"/>
              <a:tailEnd len="sm" w="sm" type="none"/>
            </a:ln>
          </p:spPr>
        </p:pic>
      </p:grpSp>
      <p:cxnSp>
        <p:nvCxnSpPr>
          <p:cNvPr id="301" name="Google Shape;301;p9"/>
          <p:cNvCxnSpPr>
            <a:endCxn id="290" idx="1"/>
          </p:cNvCxnSpPr>
          <p:nvPr/>
        </p:nvCxnSpPr>
        <p:spPr>
          <a:xfrm>
            <a:off x="5987738" y="2344438"/>
            <a:ext cx="459600" cy="11700"/>
          </a:xfrm>
          <a:prstGeom prst="straightConnector1">
            <a:avLst/>
          </a:prstGeom>
          <a:noFill/>
          <a:ln cap="flat" cmpd="sng" w="9525">
            <a:solidFill>
              <a:schemeClr val="dk2"/>
            </a:solidFill>
            <a:prstDash val="solid"/>
            <a:round/>
            <a:headEnd len="sm" w="sm" type="none"/>
            <a:tailEnd len="med" w="med" type="triangle"/>
          </a:ln>
        </p:spPr>
      </p:cxnSp>
      <p:cxnSp>
        <p:nvCxnSpPr>
          <p:cNvPr id="302" name="Google Shape;302;p9"/>
          <p:cNvCxnSpPr>
            <a:stCxn id="299" idx="2"/>
            <a:endCxn id="295" idx="0"/>
          </p:cNvCxnSpPr>
          <p:nvPr/>
        </p:nvCxnSpPr>
        <p:spPr>
          <a:xfrm flipH="1">
            <a:off x="5103063" y="3084488"/>
            <a:ext cx="8700" cy="603000"/>
          </a:xfrm>
          <a:prstGeom prst="straightConnector1">
            <a:avLst/>
          </a:prstGeom>
          <a:noFill/>
          <a:ln cap="flat" cmpd="sng" w="9525">
            <a:solidFill>
              <a:schemeClr val="dk2"/>
            </a:solidFill>
            <a:prstDash val="solid"/>
            <a:round/>
            <a:headEnd len="sm" w="sm" type="none"/>
            <a:tailEnd len="med" w="med" type="triangle"/>
          </a:ln>
        </p:spPr>
      </p:cxnSp>
      <p:pic>
        <p:nvPicPr>
          <p:cNvPr id="303" name="Google Shape;303;p9"/>
          <p:cNvPicPr preferRelativeResize="0"/>
          <p:nvPr/>
        </p:nvPicPr>
        <p:blipFill rotWithShape="1">
          <a:blip r:embed="rId10">
            <a:alphaModFix/>
          </a:blip>
          <a:srcRect b="12951" l="0" r="0" t="12951"/>
          <a:stretch/>
        </p:blipFill>
        <p:spPr>
          <a:xfrm>
            <a:off x="6721250" y="301631"/>
            <a:ext cx="1271076" cy="994255"/>
          </a:xfrm>
          <a:prstGeom prst="rect">
            <a:avLst/>
          </a:prstGeom>
          <a:noFill/>
          <a:ln>
            <a:noFill/>
          </a:ln>
        </p:spPr>
      </p:pic>
      <p:cxnSp>
        <p:nvCxnSpPr>
          <p:cNvPr id="304" name="Google Shape;304;p9"/>
          <p:cNvCxnSpPr>
            <a:stCxn id="300" idx="0"/>
          </p:cNvCxnSpPr>
          <p:nvPr/>
        </p:nvCxnSpPr>
        <p:spPr>
          <a:xfrm rot="-5400000">
            <a:off x="5978463" y="-286337"/>
            <a:ext cx="558900" cy="2292300"/>
          </a:xfrm>
          <a:prstGeom prst="bentConnector2">
            <a:avLst/>
          </a:prstGeom>
          <a:noFill/>
          <a:ln cap="flat" cmpd="sng" w="9525">
            <a:solidFill>
              <a:schemeClr val="dk2"/>
            </a:solidFill>
            <a:prstDash val="solid"/>
            <a:round/>
            <a:headEnd len="sm" w="sm" type="none"/>
            <a:tailEnd len="med" w="med" type="stealth"/>
          </a:ln>
        </p:spPr>
      </p:cxnSp>
      <p:sp>
        <p:nvSpPr>
          <p:cNvPr id="305" name="Google Shape;305;p9"/>
          <p:cNvSpPr txBox="1"/>
          <p:nvPr/>
        </p:nvSpPr>
        <p:spPr>
          <a:xfrm>
            <a:off x="7778725" y="496800"/>
            <a:ext cx="1065600" cy="34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rgbClr val="000000"/>
                </a:solidFill>
                <a:latin typeface="Calibri"/>
                <a:ea typeface="Calibri"/>
                <a:cs typeface="Calibri"/>
                <a:sym typeface="Calibri"/>
              </a:rPr>
              <a:t>Dashboard</a:t>
            </a:r>
            <a:endParaRPr b="1" i="0" sz="1500" u="none" cap="none" strike="noStrike">
              <a:solidFill>
                <a:srgbClr val="000000"/>
              </a:solidFill>
              <a:latin typeface="Calibri"/>
              <a:ea typeface="Calibri"/>
              <a:cs typeface="Calibri"/>
              <a:sym typeface="Calibri"/>
            </a:endParaRPr>
          </a:p>
        </p:txBody>
      </p:sp>
      <p:sp>
        <p:nvSpPr>
          <p:cNvPr id="306" name="Google Shape;306;p9"/>
          <p:cNvSpPr/>
          <p:nvPr/>
        </p:nvSpPr>
        <p:spPr>
          <a:xfrm>
            <a:off x="3016625" y="2105638"/>
            <a:ext cx="931500" cy="48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Arial"/>
                <a:ea typeface="Arial"/>
                <a:cs typeface="Arial"/>
                <a:sym typeface="Arial"/>
              </a:rPr>
              <a:t> Frames </a:t>
            </a:r>
            <a:endParaRPr b="1" i="0" sz="1400" u="none" cap="none" strike="noStrike">
              <a:solidFill>
                <a:srgbClr val="000000"/>
              </a:solidFill>
              <a:latin typeface="Arial"/>
              <a:ea typeface="Arial"/>
              <a:cs typeface="Arial"/>
              <a:sym typeface="Arial"/>
            </a:endParaRPr>
          </a:p>
        </p:txBody>
      </p:sp>
      <p:cxnSp>
        <p:nvCxnSpPr>
          <p:cNvPr id="307" name="Google Shape;307;p9"/>
          <p:cNvCxnSpPr>
            <a:stCxn id="284" idx="3"/>
            <a:endCxn id="306" idx="1"/>
          </p:cNvCxnSpPr>
          <p:nvPr/>
        </p:nvCxnSpPr>
        <p:spPr>
          <a:xfrm>
            <a:off x="2768663" y="2350299"/>
            <a:ext cx="248100" cy="0"/>
          </a:xfrm>
          <a:prstGeom prst="straightConnector1">
            <a:avLst/>
          </a:prstGeom>
          <a:noFill/>
          <a:ln cap="flat" cmpd="sng" w="9525">
            <a:solidFill>
              <a:schemeClr val="dk2"/>
            </a:solidFill>
            <a:prstDash val="solid"/>
            <a:round/>
            <a:headEnd len="sm" w="sm" type="none"/>
            <a:tailEnd len="med" w="med" type="triangle"/>
          </a:ln>
        </p:spPr>
      </p:cxnSp>
      <p:cxnSp>
        <p:nvCxnSpPr>
          <p:cNvPr id="308" name="Google Shape;308;p9"/>
          <p:cNvCxnSpPr/>
          <p:nvPr/>
        </p:nvCxnSpPr>
        <p:spPr>
          <a:xfrm flipH="1" rot="10800000">
            <a:off x="3981388" y="2350438"/>
            <a:ext cx="293100" cy="1140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10"/>
          <p:cNvSpPr txBox="1"/>
          <p:nvPr>
            <p:ph type="title"/>
          </p:nvPr>
        </p:nvSpPr>
        <p:spPr>
          <a:xfrm>
            <a:off x="238125" y="64925"/>
            <a:ext cx="5909100" cy="63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GB"/>
              <a:t>System Design-2 Explanation</a:t>
            </a:r>
            <a:endParaRPr b="1"/>
          </a:p>
        </p:txBody>
      </p:sp>
      <p:sp>
        <p:nvSpPr>
          <p:cNvPr id="314" name="Google Shape;314;p10"/>
          <p:cNvSpPr txBox="1"/>
          <p:nvPr/>
        </p:nvSpPr>
        <p:spPr>
          <a:xfrm>
            <a:off x="317850" y="542600"/>
            <a:ext cx="8508300" cy="43512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35000"/>
              </a:lnSpc>
              <a:spcBef>
                <a:spcPts val="0"/>
              </a:spcBef>
              <a:spcAft>
                <a:spcPts val="0"/>
              </a:spcAft>
              <a:buClr>
                <a:srgbClr val="000000"/>
              </a:buClr>
              <a:buSzPts val="1600"/>
              <a:buFont typeface="Calibri"/>
              <a:buChar char="●"/>
            </a:pPr>
            <a:r>
              <a:rPr b="0" i="0" lang="en-GB" sz="1600" u="none" cap="none" strike="noStrike">
                <a:solidFill>
                  <a:srgbClr val="000000"/>
                </a:solidFill>
                <a:highlight>
                  <a:srgbClr val="FFFFFF"/>
                </a:highlight>
                <a:latin typeface="Montserrat"/>
                <a:ea typeface="Montserrat"/>
                <a:cs typeface="Montserrat"/>
                <a:sym typeface="Montserrat"/>
              </a:rPr>
              <a:t>The proposed solution/application will detect the animal movement and alert without any manual intervention</a:t>
            </a:r>
            <a:endParaRPr b="0" i="0" sz="1600" u="none" cap="none" strike="noStrike">
              <a:solidFill>
                <a:srgbClr val="000000"/>
              </a:solidFill>
              <a:highlight>
                <a:srgbClr val="FFFFFF"/>
              </a:highlight>
              <a:latin typeface="Montserrat"/>
              <a:ea typeface="Montserrat"/>
              <a:cs typeface="Montserrat"/>
              <a:sym typeface="Montserrat"/>
            </a:endParaRPr>
          </a:p>
          <a:p>
            <a:pPr indent="-330200" lvl="0" marL="457200" marR="0" rtl="0" algn="l">
              <a:lnSpc>
                <a:spcPct val="135000"/>
              </a:lnSpc>
              <a:spcBef>
                <a:spcPts val="0"/>
              </a:spcBef>
              <a:spcAft>
                <a:spcPts val="0"/>
              </a:spcAft>
              <a:buClr>
                <a:srgbClr val="000000"/>
              </a:buClr>
              <a:buSzPts val="1600"/>
              <a:buFont typeface="Montserrat"/>
              <a:buChar char="●"/>
            </a:pPr>
            <a:r>
              <a:rPr b="0" i="0" lang="en-GB" sz="1600" u="none" cap="none" strike="noStrike">
                <a:solidFill>
                  <a:srgbClr val="000000"/>
                </a:solidFill>
                <a:highlight>
                  <a:srgbClr val="FFFFFF"/>
                </a:highlight>
                <a:latin typeface="Montserrat"/>
                <a:ea typeface="Montserrat"/>
                <a:cs typeface="Montserrat"/>
                <a:sym typeface="Montserrat"/>
              </a:rPr>
              <a:t>A smart device consisting of Raspberry pi and camera capture videos  . </a:t>
            </a:r>
            <a:endParaRPr b="0" i="0" sz="1600" u="none" cap="none" strike="noStrike">
              <a:solidFill>
                <a:srgbClr val="000000"/>
              </a:solidFill>
              <a:highlight>
                <a:srgbClr val="FFFFFF"/>
              </a:highlight>
              <a:latin typeface="Montserrat"/>
              <a:ea typeface="Montserrat"/>
              <a:cs typeface="Montserrat"/>
              <a:sym typeface="Montserrat"/>
            </a:endParaRPr>
          </a:p>
          <a:p>
            <a:pPr indent="-330200" lvl="0" marL="457200" marR="0" rtl="0" algn="l">
              <a:lnSpc>
                <a:spcPct val="135000"/>
              </a:lnSpc>
              <a:spcBef>
                <a:spcPts val="0"/>
              </a:spcBef>
              <a:spcAft>
                <a:spcPts val="0"/>
              </a:spcAft>
              <a:buClr>
                <a:srgbClr val="000000"/>
              </a:buClr>
              <a:buSzPts val="1600"/>
              <a:buFont typeface="Montserrat"/>
              <a:buChar char="●"/>
            </a:pPr>
            <a:r>
              <a:rPr b="0" i="0" lang="en-GB" sz="1600" u="none" cap="none" strike="noStrike">
                <a:solidFill>
                  <a:srgbClr val="000000"/>
                </a:solidFill>
                <a:highlight>
                  <a:srgbClr val="FFFFFF"/>
                </a:highlight>
                <a:latin typeface="Montserrat"/>
                <a:ea typeface="Montserrat"/>
                <a:cs typeface="Montserrat"/>
                <a:sym typeface="Montserrat"/>
              </a:rPr>
              <a:t>In this project we will be placing a </a:t>
            </a:r>
            <a:r>
              <a:rPr b="1" i="0" lang="en-GB" sz="1600" u="none" cap="none" strike="noStrike">
                <a:solidFill>
                  <a:srgbClr val="000000"/>
                </a:solidFill>
                <a:highlight>
                  <a:srgbClr val="FFFFFF"/>
                </a:highlight>
                <a:latin typeface="Montserrat"/>
                <a:ea typeface="Montserrat"/>
                <a:cs typeface="Montserrat"/>
                <a:sym typeface="Montserrat"/>
              </a:rPr>
              <a:t>360 degree camera </a:t>
            </a:r>
            <a:r>
              <a:rPr b="0" i="0" lang="en-GB" sz="1600" u="none" cap="none" strike="noStrike">
                <a:solidFill>
                  <a:srgbClr val="000000"/>
                </a:solidFill>
                <a:highlight>
                  <a:srgbClr val="FFFFFF"/>
                </a:highlight>
                <a:latin typeface="Montserrat"/>
                <a:ea typeface="Montserrat"/>
                <a:cs typeface="Montserrat"/>
                <a:sym typeface="Montserrat"/>
              </a:rPr>
              <a:t>in the center of the field mounted </a:t>
            </a:r>
            <a:r>
              <a:rPr b="1" i="0" lang="en-GB" sz="1600" u="none" cap="none" strike="noStrike">
                <a:solidFill>
                  <a:srgbClr val="000000"/>
                </a:solidFill>
                <a:highlight>
                  <a:srgbClr val="FFFFFF"/>
                </a:highlight>
                <a:latin typeface="Montserrat"/>
                <a:ea typeface="Montserrat"/>
                <a:cs typeface="Montserrat"/>
                <a:sym typeface="Montserrat"/>
              </a:rPr>
              <a:t>on top of the pole</a:t>
            </a:r>
            <a:r>
              <a:rPr b="0" i="0" lang="en-GB" sz="1600" u="none" cap="none" strike="noStrike">
                <a:solidFill>
                  <a:srgbClr val="000000"/>
                </a:solidFill>
                <a:highlight>
                  <a:srgbClr val="FFFFFF"/>
                </a:highlight>
                <a:latin typeface="Montserrat"/>
                <a:ea typeface="Montserrat"/>
                <a:cs typeface="Montserrat"/>
                <a:sym typeface="Montserrat"/>
              </a:rPr>
              <a:t> . </a:t>
            </a:r>
            <a:endParaRPr b="0" i="0" sz="1600" u="none" cap="none" strike="noStrike">
              <a:solidFill>
                <a:srgbClr val="000000"/>
              </a:solidFill>
              <a:highlight>
                <a:srgbClr val="FFFFFF"/>
              </a:highlight>
              <a:latin typeface="Montserrat"/>
              <a:ea typeface="Montserrat"/>
              <a:cs typeface="Montserrat"/>
              <a:sym typeface="Montserrat"/>
            </a:endParaRPr>
          </a:p>
          <a:p>
            <a:pPr indent="-330200" lvl="0" marL="457200" marR="0" rtl="0" algn="l">
              <a:lnSpc>
                <a:spcPct val="135000"/>
              </a:lnSpc>
              <a:spcBef>
                <a:spcPts val="0"/>
              </a:spcBef>
              <a:spcAft>
                <a:spcPts val="0"/>
              </a:spcAft>
              <a:buClr>
                <a:srgbClr val="000000"/>
              </a:buClr>
              <a:buSzPts val="1600"/>
              <a:buFont typeface="Montserrat"/>
              <a:buChar char="●"/>
            </a:pPr>
            <a:r>
              <a:rPr b="0" i="0" lang="en-GB" sz="1600" u="none" cap="none" strike="noStrike">
                <a:solidFill>
                  <a:srgbClr val="000000"/>
                </a:solidFill>
                <a:highlight>
                  <a:srgbClr val="FFFFFF"/>
                </a:highlight>
                <a:latin typeface="Montserrat"/>
                <a:ea typeface="Montserrat"/>
                <a:cs typeface="Montserrat"/>
                <a:sym typeface="Montserrat"/>
              </a:rPr>
              <a:t>Capture video is video is directly fed to the animal detection model trained and deployed using AWS Rekognition running on the raspberry pi to detect  animal movements .</a:t>
            </a:r>
            <a:endParaRPr b="0" i="0" sz="1600" u="none" cap="none" strike="noStrike">
              <a:solidFill>
                <a:srgbClr val="000000"/>
              </a:solidFill>
              <a:highlight>
                <a:srgbClr val="FFFFFF"/>
              </a:highlight>
              <a:latin typeface="Montserrat"/>
              <a:ea typeface="Montserrat"/>
              <a:cs typeface="Montserrat"/>
              <a:sym typeface="Montserrat"/>
            </a:endParaRPr>
          </a:p>
          <a:p>
            <a:pPr indent="-330200" lvl="0" marL="457200" marR="0" rtl="0" algn="l">
              <a:lnSpc>
                <a:spcPct val="135000"/>
              </a:lnSpc>
              <a:spcBef>
                <a:spcPts val="0"/>
              </a:spcBef>
              <a:spcAft>
                <a:spcPts val="0"/>
              </a:spcAft>
              <a:buClr>
                <a:srgbClr val="000000"/>
              </a:buClr>
              <a:buSzPts val="1600"/>
              <a:buFont typeface="Montserrat"/>
              <a:buChar char="●"/>
            </a:pPr>
            <a:r>
              <a:rPr b="0" i="0" lang="en-GB" sz="1600" u="none" cap="none" strike="noStrike">
                <a:solidFill>
                  <a:srgbClr val="000000"/>
                </a:solidFill>
                <a:highlight>
                  <a:srgbClr val="FFFFFF"/>
                </a:highlight>
                <a:latin typeface="Montserrat"/>
                <a:ea typeface="Montserrat"/>
                <a:cs typeface="Montserrat"/>
                <a:sym typeface="Montserrat"/>
              </a:rPr>
              <a:t>The animal detection model is deployed on AWS Cloud , hence the detection process does not depend on the Raspberry pi hardware specification such as RAM .</a:t>
            </a:r>
            <a:endParaRPr b="0" i="0" sz="1600" u="none" cap="none" strike="noStrike">
              <a:solidFill>
                <a:srgbClr val="000000"/>
              </a:solidFill>
              <a:highlight>
                <a:srgbClr val="FFFFFF"/>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highlight>
                <a:srgbClr val="FFFFFF"/>
              </a:highlight>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